
<file path=[Content_Types].xml><?xml version="1.0" encoding="utf-8"?>
<Types xmlns="http://schemas.openxmlformats.org/package/2006/content-types">
  <Default Extension="gif" ContentType="image/gi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5" r:id="rId6"/>
    <p:sldId id="264" r:id="rId7"/>
    <p:sldId id="262" r:id="rId8"/>
    <p:sldId id="266"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4"/>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1F487C"/>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1F487C"/>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1F487C"/>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400"/>
            <a:ext cx="8897620" cy="2847340"/>
          </a:xfrm>
          <a:custGeom>
            <a:avLst/>
            <a:gdLst/>
            <a:ahLst/>
            <a:cxnLst/>
            <a:rect l="l" t="t" r="r" b="b"/>
            <a:pathLst>
              <a:path w="8897620" h="2847340">
                <a:moveTo>
                  <a:pt x="8897112" y="0"/>
                </a:moveTo>
                <a:lnTo>
                  <a:pt x="0" y="0"/>
                </a:lnTo>
                <a:lnTo>
                  <a:pt x="0" y="2846832"/>
                </a:lnTo>
                <a:lnTo>
                  <a:pt x="8897112" y="2846832"/>
                </a:lnTo>
                <a:lnTo>
                  <a:pt x="8897112" y="0"/>
                </a:lnTo>
                <a:close/>
              </a:path>
            </a:pathLst>
          </a:custGeom>
          <a:solidFill>
            <a:srgbClr val="F1F1F1"/>
          </a:solidFill>
        </p:spPr>
        <p:txBody>
          <a:bodyPr wrap="square" lIns="0" tIns="0" rIns="0" bIns="0" rtlCol="0"/>
          <a:lstStyle/>
          <a:p>
            <a:endParaRPr/>
          </a:p>
        </p:txBody>
      </p:sp>
      <p:sp>
        <p:nvSpPr>
          <p:cNvPr id="17" name="bg object 17"/>
          <p:cNvSpPr/>
          <p:nvPr/>
        </p:nvSpPr>
        <p:spPr>
          <a:xfrm>
            <a:off x="0" y="2965704"/>
            <a:ext cx="8897620" cy="33655"/>
          </a:xfrm>
          <a:custGeom>
            <a:avLst/>
            <a:gdLst/>
            <a:ahLst/>
            <a:cxnLst/>
            <a:rect l="l" t="t" r="r" b="b"/>
            <a:pathLst>
              <a:path w="8897620" h="33655">
                <a:moveTo>
                  <a:pt x="8897112" y="0"/>
                </a:moveTo>
                <a:lnTo>
                  <a:pt x="0" y="0"/>
                </a:lnTo>
                <a:lnTo>
                  <a:pt x="0" y="33527"/>
                </a:lnTo>
                <a:lnTo>
                  <a:pt x="8897112" y="33527"/>
                </a:lnTo>
                <a:lnTo>
                  <a:pt x="8897112" y="0"/>
                </a:lnTo>
                <a:close/>
              </a:path>
            </a:pathLst>
          </a:custGeom>
          <a:solidFill>
            <a:srgbClr val="BEBEBE"/>
          </a:solidFill>
        </p:spPr>
        <p:txBody>
          <a:bodyPr wrap="square" lIns="0" tIns="0" rIns="0" bIns="0" rtlCol="0"/>
          <a:lstStyle/>
          <a:p>
            <a:endParaRPr/>
          </a:p>
        </p:txBody>
      </p:sp>
      <p:sp>
        <p:nvSpPr>
          <p:cNvPr id="18" name="bg object 18"/>
          <p:cNvSpPr/>
          <p:nvPr/>
        </p:nvSpPr>
        <p:spPr>
          <a:xfrm>
            <a:off x="224027" y="2077211"/>
            <a:ext cx="1889760" cy="1847214"/>
          </a:xfrm>
          <a:custGeom>
            <a:avLst/>
            <a:gdLst/>
            <a:ahLst/>
            <a:cxnLst/>
            <a:rect l="l" t="t" r="r" b="b"/>
            <a:pathLst>
              <a:path w="1889760" h="1847214">
                <a:moveTo>
                  <a:pt x="944880" y="0"/>
                </a:moveTo>
                <a:lnTo>
                  <a:pt x="896256" y="1201"/>
                </a:lnTo>
                <a:lnTo>
                  <a:pt x="848271" y="4768"/>
                </a:lnTo>
                <a:lnTo>
                  <a:pt x="800984" y="10641"/>
                </a:lnTo>
                <a:lnTo>
                  <a:pt x="754453" y="18764"/>
                </a:lnTo>
                <a:lnTo>
                  <a:pt x="708739" y="29077"/>
                </a:lnTo>
                <a:lnTo>
                  <a:pt x="663901" y="41523"/>
                </a:lnTo>
                <a:lnTo>
                  <a:pt x="619998" y="56043"/>
                </a:lnTo>
                <a:lnTo>
                  <a:pt x="577089" y="72580"/>
                </a:lnTo>
                <a:lnTo>
                  <a:pt x="535235" y="91076"/>
                </a:lnTo>
                <a:lnTo>
                  <a:pt x="494494" y="111472"/>
                </a:lnTo>
                <a:lnTo>
                  <a:pt x="454925" y="133710"/>
                </a:lnTo>
                <a:lnTo>
                  <a:pt x="416588" y="157734"/>
                </a:lnTo>
                <a:lnTo>
                  <a:pt x="379543" y="183483"/>
                </a:lnTo>
                <a:lnTo>
                  <a:pt x="343848" y="210901"/>
                </a:lnTo>
                <a:lnTo>
                  <a:pt x="309563" y="239929"/>
                </a:lnTo>
                <a:lnTo>
                  <a:pt x="276748" y="270510"/>
                </a:lnTo>
                <a:lnTo>
                  <a:pt x="245462" y="302584"/>
                </a:lnTo>
                <a:lnTo>
                  <a:pt x="215764" y="336095"/>
                </a:lnTo>
                <a:lnTo>
                  <a:pt x="187714" y="370984"/>
                </a:lnTo>
                <a:lnTo>
                  <a:pt x="161370" y="407193"/>
                </a:lnTo>
                <a:lnTo>
                  <a:pt x="136793" y="444664"/>
                </a:lnTo>
                <a:lnTo>
                  <a:pt x="114041" y="483340"/>
                </a:lnTo>
                <a:lnTo>
                  <a:pt x="93175" y="523161"/>
                </a:lnTo>
                <a:lnTo>
                  <a:pt x="74253" y="564070"/>
                </a:lnTo>
                <a:lnTo>
                  <a:pt x="57335" y="606009"/>
                </a:lnTo>
                <a:lnTo>
                  <a:pt x="42479" y="648920"/>
                </a:lnTo>
                <a:lnTo>
                  <a:pt x="29747" y="692745"/>
                </a:lnTo>
                <a:lnTo>
                  <a:pt x="19196" y="737425"/>
                </a:lnTo>
                <a:lnTo>
                  <a:pt x="10887" y="782903"/>
                </a:lnTo>
                <a:lnTo>
                  <a:pt x="4878" y="829121"/>
                </a:lnTo>
                <a:lnTo>
                  <a:pt x="1229" y="876020"/>
                </a:lnTo>
                <a:lnTo>
                  <a:pt x="0" y="923543"/>
                </a:lnTo>
                <a:lnTo>
                  <a:pt x="1229" y="971067"/>
                </a:lnTo>
                <a:lnTo>
                  <a:pt x="4878" y="1017966"/>
                </a:lnTo>
                <a:lnTo>
                  <a:pt x="10887" y="1064184"/>
                </a:lnTo>
                <a:lnTo>
                  <a:pt x="19196" y="1109662"/>
                </a:lnTo>
                <a:lnTo>
                  <a:pt x="29747" y="1154342"/>
                </a:lnTo>
                <a:lnTo>
                  <a:pt x="42479" y="1198167"/>
                </a:lnTo>
                <a:lnTo>
                  <a:pt x="57335" y="1241078"/>
                </a:lnTo>
                <a:lnTo>
                  <a:pt x="74253" y="1283017"/>
                </a:lnTo>
                <a:lnTo>
                  <a:pt x="93175" y="1323926"/>
                </a:lnTo>
                <a:lnTo>
                  <a:pt x="114041" y="1363747"/>
                </a:lnTo>
                <a:lnTo>
                  <a:pt x="136793" y="1402423"/>
                </a:lnTo>
                <a:lnTo>
                  <a:pt x="161370" y="1439894"/>
                </a:lnTo>
                <a:lnTo>
                  <a:pt x="187714" y="1476103"/>
                </a:lnTo>
                <a:lnTo>
                  <a:pt x="215764" y="1510992"/>
                </a:lnTo>
                <a:lnTo>
                  <a:pt x="245462" y="1544503"/>
                </a:lnTo>
                <a:lnTo>
                  <a:pt x="276748" y="1576577"/>
                </a:lnTo>
                <a:lnTo>
                  <a:pt x="309563" y="1607158"/>
                </a:lnTo>
                <a:lnTo>
                  <a:pt x="343848" y="1636186"/>
                </a:lnTo>
                <a:lnTo>
                  <a:pt x="379543" y="1663604"/>
                </a:lnTo>
                <a:lnTo>
                  <a:pt x="416588" y="1689354"/>
                </a:lnTo>
                <a:lnTo>
                  <a:pt x="454925" y="1713377"/>
                </a:lnTo>
                <a:lnTo>
                  <a:pt x="494494" y="1735615"/>
                </a:lnTo>
                <a:lnTo>
                  <a:pt x="535235" y="1756011"/>
                </a:lnTo>
                <a:lnTo>
                  <a:pt x="577089" y="1774507"/>
                </a:lnTo>
                <a:lnTo>
                  <a:pt x="619998" y="1791044"/>
                </a:lnTo>
                <a:lnTo>
                  <a:pt x="663901" y="1805564"/>
                </a:lnTo>
                <a:lnTo>
                  <a:pt x="708739" y="1818010"/>
                </a:lnTo>
                <a:lnTo>
                  <a:pt x="754453" y="1828323"/>
                </a:lnTo>
                <a:lnTo>
                  <a:pt x="800984" y="1836446"/>
                </a:lnTo>
                <a:lnTo>
                  <a:pt x="848271" y="1842319"/>
                </a:lnTo>
                <a:lnTo>
                  <a:pt x="896256" y="1845886"/>
                </a:lnTo>
                <a:lnTo>
                  <a:pt x="944880" y="1847088"/>
                </a:lnTo>
                <a:lnTo>
                  <a:pt x="993503" y="1845886"/>
                </a:lnTo>
                <a:lnTo>
                  <a:pt x="1041488" y="1842319"/>
                </a:lnTo>
                <a:lnTo>
                  <a:pt x="1088775" y="1836446"/>
                </a:lnTo>
                <a:lnTo>
                  <a:pt x="1135306" y="1828323"/>
                </a:lnTo>
                <a:lnTo>
                  <a:pt x="1181020" y="1818010"/>
                </a:lnTo>
                <a:lnTo>
                  <a:pt x="1225858" y="1805564"/>
                </a:lnTo>
                <a:lnTo>
                  <a:pt x="1269761" y="1791044"/>
                </a:lnTo>
                <a:lnTo>
                  <a:pt x="1312670" y="1774507"/>
                </a:lnTo>
                <a:lnTo>
                  <a:pt x="1354524" y="1756011"/>
                </a:lnTo>
                <a:lnTo>
                  <a:pt x="1395265" y="1735615"/>
                </a:lnTo>
                <a:lnTo>
                  <a:pt x="1434834" y="1713377"/>
                </a:lnTo>
                <a:lnTo>
                  <a:pt x="1473171" y="1689354"/>
                </a:lnTo>
                <a:lnTo>
                  <a:pt x="1510216" y="1663604"/>
                </a:lnTo>
                <a:lnTo>
                  <a:pt x="1545911" y="1636186"/>
                </a:lnTo>
                <a:lnTo>
                  <a:pt x="1580196" y="1607158"/>
                </a:lnTo>
                <a:lnTo>
                  <a:pt x="1613011" y="1576578"/>
                </a:lnTo>
                <a:lnTo>
                  <a:pt x="1644297" y="1544503"/>
                </a:lnTo>
                <a:lnTo>
                  <a:pt x="1673995" y="1510992"/>
                </a:lnTo>
                <a:lnTo>
                  <a:pt x="1702045" y="1476103"/>
                </a:lnTo>
                <a:lnTo>
                  <a:pt x="1728389" y="1439894"/>
                </a:lnTo>
                <a:lnTo>
                  <a:pt x="1752966" y="1402423"/>
                </a:lnTo>
                <a:lnTo>
                  <a:pt x="1775718" y="1363747"/>
                </a:lnTo>
                <a:lnTo>
                  <a:pt x="1796584" y="1323926"/>
                </a:lnTo>
                <a:lnTo>
                  <a:pt x="1815506" y="1283017"/>
                </a:lnTo>
                <a:lnTo>
                  <a:pt x="1832424" y="1241078"/>
                </a:lnTo>
                <a:lnTo>
                  <a:pt x="1847280" y="1198167"/>
                </a:lnTo>
                <a:lnTo>
                  <a:pt x="1860012" y="1154342"/>
                </a:lnTo>
                <a:lnTo>
                  <a:pt x="1870563" y="1109662"/>
                </a:lnTo>
                <a:lnTo>
                  <a:pt x="1878872" y="1064184"/>
                </a:lnTo>
                <a:lnTo>
                  <a:pt x="1884881" y="1017966"/>
                </a:lnTo>
                <a:lnTo>
                  <a:pt x="1888530" y="971067"/>
                </a:lnTo>
                <a:lnTo>
                  <a:pt x="1889760" y="923543"/>
                </a:lnTo>
                <a:lnTo>
                  <a:pt x="1888530" y="876020"/>
                </a:lnTo>
                <a:lnTo>
                  <a:pt x="1884881" y="829121"/>
                </a:lnTo>
                <a:lnTo>
                  <a:pt x="1878872" y="782903"/>
                </a:lnTo>
                <a:lnTo>
                  <a:pt x="1870563" y="737425"/>
                </a:lnTo>
                <a:lnTo>
                  <a:pt x="1860012" y="692745"/>
                </a:lnTo>
                <a:lnTo>
                  <a:pt x="1847280" y="648920"/>
                </a:lnTo>
                <a:lnTo>
                  <a:pt x="1832424" y="606009"/>
                </a:lnTo>
                <a:lnTo>
                  <a:pt x="1815506" y="564070"/>
                </a:lnTo>
                <a:lnTo>
                  <a:pt x="1796584" y="523161"/>
                </a:lnTo>
                <a:lnTo>
                  <a:pt x="1775718" y="483340"/>
                </a:lnTo>
                <a:lnTo>
                  <a:pt x="1752966" y="444664"/>
                </a:lnTo>
                <a:lnTo>
                  <a:pt x="1728389" y="407193"/>
                </a:lnTo>
                <a:lnTo>
                  <a:pt x="1702045" y="370984"/>
                </a:lnTo>
                <a:lnTo>
                  <a:pt x="1673995" y="336095"/>
                </a:lnTo>
                <a:lnTo>
                  <a:pt x="1644297" y="302584"/>
                </a:lnTo>
                <a:lnTo>
                  <a:pt x="1613011" y="270510"/>
                </a:lnTo>
                <a:lnTo>
                  <a:pt x="1580196" y="239929"/>
                </a:lnTo>
                <a:lnTo>
                  <a:pt x="1545911" y="210901"/>
                </a:lnTo>
                <a:lnTo>
                  <a:pt x="1510216" y="183483"/>
                </a:lnTo>
                <a:lnTo>
                  <a:pt x="1473171" y="157734"/>
                </a:lnTo>
                <a:lnTo>
                  <a:pt x="1434834" y="133710"/>
                </a:lnTo>
                <a:lnTo>
                  <a:pt x="1395265" y="111472"/>
                </a:lnTo>
                <a:lnTo>
                  <a:pt x="1354524" y="91076"/>
                </a:lnTo>
                <a:lnTo>
                  <a:pt x="1312670" y="72580"/>
                </a:lnTo>
                <a:lnTo>
                  <a:pt x="1269761" y="56043"/>
                </a:lnTo>
                <a:lnTo>
                  <a:pt x="1225858" y="41523"/>
                </a:lnTo>
                <a:lnTo>
                  <a:pt x="1181020" y="29077"/>
                </a:lnTo>
                <a:lnTo>
                  <a:pt x="1135306" y="18764"/>
                </a:lnTo>
                <a:lnTo>
                  <a:pt x="1088775" y="10641"/>
                </a:lnTo>
                <a:lnTo>
                  <a:pt x="1041488" y="4768"/>
                </a:lnTo>
                <a:lnTo>
                  <a:pt x="993503" y="1201"/>
                </a:lnTo>
                <a:lnTo>
                  <a:pt x="944880" y="0"/>
                </a:lnTo>
                <a:close/>
              </a:path>
            </a:pathLst>
          </a:custGeom>
          <a:solidFill>
            <a:srgbClr val="FFFFFF"/>
          </a:solidFill>
        </p:spPr>
        <p:txBody>
          <a:bodyPr wrap="square" lIns="0" tIns="0" rIns="0" bIns="0" rtlCol="0"/>
          <a:lstStyle/>
          <a:p>
            <a:endParaRPr/>
          </a:p>
        </p:txBody>
      </p:sp>
      <p:sp>
        <p:nvSpPr>
          <p:cNvPr id="19" name="bg object 19"/>
          <p:cNvSpPr/>
          <p:nvPr/>
        </p:nvSpPr>
        <p:spPr>
          <a:xfrm>
            <a:off x="224027" y="2077211"/>
            <a:ext cx="1889760" cy="1847214"/>
          </a:xfrm>
          <a:custGeom>
            <a:avLst/>
            <a:gdLst/>
            <a:ahLst/>
            <a:cxnLst/>
            <a:rect l="l" t="t" r="r" b="b"/>
            <a:pathLst>
              <a:path w="1889760" h="1847214">
                <a:moveTo>
                  <a:pt x="0" y="923543"/>
                </a:moveTo>
                <a:lnTo>
                  <a:pt x="1229" y="876020"/>
                </a:lnTo>
                <a:lnTo>
                  <a:pt x="4878" y="829121"/>
                </a:lnTo>
                <a:lnTo>
                  <a:pt x="10887" y="782903"/>
                </a:lnTo>
                <a:lnTo>
                  <a:pt x="19196" y="737425"/>
                </a:lnTo>
                <a:lnTo>
                  <a:pt x="29747" y="692745"/>
                </a:lnTo>
                <a:lnTo>
                  <a:pt x="42479" y="648920"/>
                </a:lnTo>
                <a:lnTo>
                  <a:pt x="57335" y="606009"/>
                </a:lnTo>
                <a:lnTo>
                  <a:pt x="74253" y="564070"/>
                </a:lnTo>
                <a:lnTo>
                  <a:pt x="93175" y="523161"/>
                </a:lnTo>
                <a:lnTo>
                  <a:pt x="114041" y="483340"/>
                </a:lnTo>
                <a:lnTo>
                  <a:pt x="136793" y="444664"/>
                </a:lnTo>
                <a:lnTo>
                  <a:pt x="161370" y="407193"/>
                </a:lnTo>
                <a:lnTo>
                  <a:pt x="187714" y="370984"/>
                </a:lnTo>
                <a:lnTo>
                  <a:pt x="215764" y="336095"/>
                </a:lnTo>
                <a:lnTo>
                  <a:pt x="245462" y="302584"/>
                </a:lnTo>
                <a:lnTo>
                  <a:pt x="276748" y="270510"/>
                </a:lnTo>
                <a:lnTo>
                  <a:pt x="309563" y="239929"/>
                </a:lnTo>
                <a:lnTo>
                  <a:pt x="343848" y="210901"/>
                </a:lnTo>
                <a:lnTo>
                  <a:pt x="379543" y="183483"/>
                </a:lnTo>
                <a:lnTo>
                  <a:pt x="416588" y="157734"/>
                </a:lnTo>
                <a:lnTo>
                  <a:pt x="454925" y="133710"/>
                </a:lnTo>
                <a:lnTo>
                  <a:pt x="494494" y="111472"/>
                </a:lnTo>
                <a:lnTo>
                  <a:pt x="535235" y="91076"/>
                </a:lnTo>
                <a:lnTo>
                  <a:pt x="577089" y="72580"/>
                </a:lnTo>
                <a:lnTo>
                  <a:pt x="619998" y="56043"/>
                </a:lnTo>
                <a:lnTo>
                  <a:pt x="663901" y="41523"/>
                </a:lnTo>
                <a:lnTo>
                  <a:pt x="708739" y="29077"/>
                </a:lnTo>
                <a:lnTo>
                  <a:pt x="754453" y="18764"/>
                </a:lnTo>
                <a:lnTo>
                  <a:pt x="800984" y="10641"/>
                </a:lnTo>
                <a:lnTo>
                  <a:pt x="848271" y="4768"/>
                </a:lnTo>
                <a:lnTo>
                  <a:pt x="896256" y="1201"/>
                </a:lnTo>
                <a:lnTo>
                  <a:pt x="944880" y="0"/>
                </a:lnTo>
                <a:lnTo>
                  <a:pt x="993503" y="1201"/>
                </a:lnTo>
                <a:lnTo>
                  <a:pt x="1041488" y="4768"/>
                </a:lnTo>
                <a:lnTo>
                  <a:pt x="1088775" y="10641"/>
                </a:lnTo>
                <a:lnTo>
                  <a:pt x="1135306" y="18764"/>
                </a:lnTo>
                <a:lnTo>
                  <a:pt x="1181020" y="29077"/>
                </a:lnTo>
                <a:lnTo>
                  <a:pt x="1225858" y="41523"/>
                </a:lnTo>
                <a:lnTo>
                  <a:pt x="1269761" y="56043"/>
                </a:lnTo>
                <a:lnTo>
                  <a:pt x="1312670" y="72580"/>
                </a:lnTo>
                <a:lnTo>
                  <a:pt x="1354524" y="91076"/>
                </a:lnTo>
                <a:lnTo>
                  <a:pt x="1395265" y="111472"/>
                </a:lnTo>
                <a:lnTo>
                  <a:pt x="1434834" y="133710"/>
                </a:lnTo>
                <a:lnTo>
                  <a:pt x="1473171" y="157734"/>
                </a:lnTo>
                <a:lnTo>
                  <a:pt x="1510216" y="183483"/>
                </a:lnTo>
                <a:lnTo>
                  <a:pt x="1545911" y="210901"/>
                </a:lnTo>
                <a:lnTo>
                  <a:pt x="1580196" y="239929"/>
                </a:lnTo>
                <a:lnTo>
                  <a:pt x="1613011" y="270510"/>
                </a:lnTo>
                <a:lnTo>
                  <a:pt x="1644297" y="302584"/>
                </a:lnTo>
                <a:lnTo>
                  <a:pt x="1673995" y="336095"/>
                </a:lnTo>
                <a:lnTo>
                  <a:pt x="1702045" y="370984"/>
                </a:lnTo>
                <a:lnTo>
                  <a:pt x="1728389" y="407193"/>
                </a:lnTo>
                <a:lnTo>
                  <a:pt x="1752966" y="444664"/>
                </a:lnTo>
                <a:lnTo>
                  <a:pt x="1775718" y="483340"/>
                </a:lnTo>
                <a:lnTo>
                  <a:pt x="1796584" y="523161"/>
                </a:lnTo>
                <a:lnTo>
                  <a:pt x="1815506" y="564070"/>
                </a:lnTo>
                <a:lnTo>
                  <a:pt x="1832424" y="606009"/>
                </a:lnTo>
                <a:lnTo>
                  <a:pt x="1847280" y="648920"/>
                </a:lnTo>
                <a:lnTo>
                  <a:pt x="1860012" y="692745"/>
                </a:lnTo>
                <a:lnTo>
                  <a:pt x="1870563" y="737425"/>
                </a:lnTo>
                <a:lnTo>
                  <a:pt x="1878872" y="782903"/>
                </a:lnTo>
                <a:lnTo>
                  <a:pt x="1884881" y="829121"/>
                </a:lnTo>
                <a:lnTo>
                  <a:pt x="1888530" y="876020"/>
                </a:lnTo>
                <a:lnTo>
                  <a:pt x="1889760" y="923543"/>
                </a:lnTo>
                <a:lnTo>
                  <a:pt x="1888530" y="971067"/>
                </a:lnTo>
                <a:lnTo>
                  <a:pt x="1884881" y="1017966"/>
                </a:lnTo>
                <a:lnTo>
                  <a:pt x="1878872" y="1064184"/>
                </a:lnTo>
                <a:lnTo>
                  <a:pt x="1870563" y="1109662"/>
                </a:lnTo>
                <a:lnTo>
                  <a:pt x="1860012" y="1154342"/>
                </a:lnTo>
                <a:lnTo>
                  <a:pt x="1847280" y="1198167"/>
                </a:lnTo>
                <a:lnTo>
                  <a:pt x="1832424" y="1241078"/>
                </a:lnTo>
                <a:lnTo>
                  <a:pt x="1815506" y="1283017"/>
                </a:lnTo>
                <a:lnTo>
                  <a:pt x="1796584" y="1323926"/>
                </a:lnTo>
                <a:lnTo>
                  <a:pt x="1775718" y="1363747"/>
                </a:lnTo>
                <a:lnTo>
                  <a:pt x="1752966" y="1402423"/>
                </a:lnTo>
                <a:lnTo>
                  <a:pt x="1728389" y="1439894"/>
                </a:lnTo>
                <a:lnTo>
                  <a:pt x="1702045" y="1476103"/>
                </a:lnTo>
                <a:lnTo>
                  <a:pt x="1673995" y="1510992"/>
                </a:lnTo>
                <a:lnTo>
                  <a:pt x="1644297" y="1544503"/>
                </a:lnTo>
                <a:lnTo>
                  <a:pt x="1613011" y="1576578"/>
                </a:lnTo>
                <a:lnTo>
                  <a:pt x="1580196" y="1607158"/>
                </a:lnTo>
                <a:lnTo>
                  <a:pt x="1545911" y="1636186"/>
                </a:lnTo>
                <a:lnTo>
                  <a:pt x="1510216" y="1663604"/>
                </a:lnTo>
                <a:lnTo>
                  <a:pt x="1473171" y="1689354"/>
                </a:lnTo>
                <a:lnTo>
                  <a:pt x="1434834" y="1713377"/>
                </a:lnTo>
                <a:lnTo>
                  <a:pt x="1395265" y="1735615"/>
                </a:lnTo>
                <a:lnTo>
                  <a:pt x="1354524" y="1756011"/>
                </a:lnTo>
                <a:lnTo>
                  <a:pt x="1312670" y="1774507"/>
                </a:lnTo>
                <a:lnTo>
                  <a:pt x="1269761" y="1791044"/>
                </a:lnTo>
                <a:lnTo>
                  <a:pt x="1225858" y="1805564"/>
                </a:lnTo>
                <a:lnTo>
                  <a:pt x="1181020" y="1818010"/>
                </a:lnTo>
                <a:lnTo>
                  <a:pt x="1135306" y="1828323"/>
                </a:lnTo>
                <a:lnTo>
                  <a:pt x="1088775" y="1836446"/>
                </a:lnTo>
                <a:lnTo>
                  <a:pt x="1041488" y="1842319"/>
                </a:lnTo>
                <a:lnTo>
                  <a:pt x="993503" y="1845886"/>
                </a:lnTo>
                <a:lnTo>
                  <a:pt x="944880" y="1847088"/>
                </a:lnTo>
                <a:lnTo>
                  <a:pt x="896256" y="1845886"/>
                </a:lnTo>
                <a:lnTo>
                  <a:pt x="848271" y="1842319"/>
                </a:lnTo>
                <a:lnTo>
                  <a:pt x="800984" y="1836446"/>
                </a:lnTo>
                <a:lnTo>
                  <a:pt x="754453" y="1828323"/>
                </a:lnTo>
                <a:lnTo>
                  <a:pt x="708739" y="1818010"/>
                </a:lnTo>
                <a:lnTo>
                  <a:pt x="663901" y="1805564"/>
                </a:lnTo>
                <a:lnTo>
                  <a:pt x="619998" y="1791044"/>
                </a:lnTo>
                <a:lnTo>
                  <a:pt x="577089" y="1774507"/>
                </a:lnTo>
                <a:lnTo>
                  <a:pt x="535235" y="1756011"/>
                </a:lnTo>
                <a:lnTo>
                  <a:pt x="494494" y="1735615"/>
                </a:lnTo>
                <a:lnTo>
                  <a:pt x="454925" y="1713377"/>
                </a:lnTo>
                <a:lnTo>
                  <a:pt x="416588" y="1689354"/>
                </a:lnTo>
                <a:lnTo>
                  <a:pt x="379543" y="1663604"/>
                </a:lnTo>
                <a:lnTo>
                  <a:pt x="343848" y="1636186"/>
                </a:lnTo>
                <a:lnTo>
                  <a:pt x="309563" y="1607158"/>
                </a:lnTo>
                <a:lnTo>
                  <a:pt x="276748" y="1576577"/>
                </a:lnTo>
                <a:lnTo>
                  <a:pt x="245462" y="1544503"/>
                </a:lnTo>
                <a:lnTo>
                  <a:pt x="215764" y="1510992"/>
                </a:lnTo>
                <a:lnTo>
                  <a:pt x="187714" y="1476103"/>
                </a:lnTo>
                <a:lnTo>
                  <a:pt x="161370" y="1439894"/>
                </a:lnTo>
                <a:lnTo>
                  <a:pt x="136793" y="1402423"/>
                </a:lnTo>
                <a:lnTo>
                  <a:pt x="114041" y="1363747"/>
                </a:lnTo>
                <a:lnTo>
                  <a:pt x="93175" y="1323926"/>
                </a:lnTo>
                <a:lnTo>
                  <a:pt x="74253" y="1283017"/>
                </a:lnTo>
                <a:lnTo>
                  <a:pt x="57335" y="1241078"/>
                </a:lnTo>
                <a:lnTo>
                  <a:pt x="42479" y="1198167"/>
                </a:lnTo>
                <a:lnTo>
                  <a:pt x="29747" y="1154342"/>
                </a:lnTo>
                <a:lnTo>
                  <a:pt x="19196" y="1109662"/>
                </a:lnTo>
                <a:lnTo>
                  <a:pt x="10887" y="1064184"/>
                </a:lnTo>
                <a:lnTo>
                  <a:pt x="4878" y="1017966"/>
                </a:lnTo>
                <a:lnTo>
                  <a:pt x="1229" y="971067"/>
                </a:lnTo>
                <a:lnTo>
                  <a:pt x="0" y="923543"/>
                </a:lnTo>
                <a:close/>
              </a:path>
            </a:pathLst>
          </a:custGeom>
          <a:ln w="39623">
            <a:solidFill>
              <a:srgbClr val="1F487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1560"/>
            <a:ext cx="8897620" cy="36830"/>
          </a:xfrm>
          <a:custGeom>
            <a:avLst/>
            <a:gdLst/>
            <a:ahLst/>
            <a:cxnLst/>
            <a:rect l="l" t="t" r="r" b="b"/>
            <a:pathLst>
              <a:path w="8897620" h="36830">
                <a:moveTo>
                  <a:pt x="8897112" y="0"/>
                </a:moveTo>
                <a:lnTo>
                  <a:pt x="0" y="0"/>
                </a:lnTo>
                <a:lnTo>
                  <a:pt x="0" y="36575"/>
                </a:lnTo>
                <a:lnTo>
                  <a:pt x="8897112" y="36575"/>
                </a:lnTo>
                <a:lnTo>
                  <a:pt x="8897112" y="0"/>
                </a:lnTo>
                <a:close/>
              </a:path>
            </a:pathLst>
          </a:custGeom>
          <a:solidFill>
            <a:srgbClr val="7E7E7E"/>
          </a:solidFill>
        </p:spPr>
        <p:txBody>
          <a:bodyPr wrap="square" lIns="0" tIns="0" rIns="0" bIns="0" rtlCol="0"/>
          <a:lstStyle/>
          <a:p>
            <a:endParaRPr/>
          </a:p>
        </p:txBody>
      </p:sp>
      <p:sp>
        <p:nvSpPr>
          <p:cNvPr id="17" name="bg object 17"/>
          <p:cNvSpPr/>
          <p:nvPr/>
        </p:nvSpPr>
        <p:spPr>
          <a:xfrm>
            <a:off x="635508" y="355091"/>
            <a:ext cx="1396365" cy="1399540"/>
          </a:xfrm>
          <a:custGeom>
            <a:avLst/>
            <a:gdLst/>
            <a:ahLst/>
            <a:cxnLst/>
            <a:rect l="l" t="t" r="r" b="b"/>
            <a:pathLst>
              <a:path w="1396364" h="1399539">
                <a:moveTo>
                  <a:pt x="697992" y="0"/>
                </a:moveTo>
                <a:lnTo>
                  <a:pt x="650202" y="1613"/>
                </a:lnTo>
                <a:lnTo>
                  <a:pt x="603277" y="6385"/>
                </a:lnTo>
                <a:lnTo>
                  <a:pt x="557320" y="14211"/>
                </a:lnTo>
                <a:lnTo>
                  <a:pt x="512436" y="24987"/>
                </a:lnTo>
                <a:lnTo>
                  <a:pt x="468727" y="38608"/>
                </a:lnTo>
                <a:lnTo>
                  <a:pt x="426299" y="54971"/>
                </a:lnTo>
                <a:lnTo>
                  <a:pt x="385255" y="73971"/>
                </a:lnTo>
                <a:lnTo>
                  <a:pt x="345699" y="95503"/>
                </a:lnTo>
                <a:lnTo>
                  <a:pt x="307735" y="119465"/>
                </a:lnTo>
                <a:lnTo>
                  <a:pt x="271467" y="145752"/>
                </a:lnTo>
                <a:lnTo>
                  <a:pt x="236999" y="174259"/>
                </a:lnTo>
                <a:lnTo>
                  <a:pt x="204435" y="204882"/>
                </a:lnTo>
                <a:lnTo>
                  <a:pt x="173878" y="237518"/>
                </a:lnTo>
                <a:lnTo>
                  <a:pt x="145433" y="272061"/>
                </a:lnTo>
                <a:lnTo>
                  <a:pt x="119204" y="308409"/>
                </a:lnTo>
                <a:lnTo>
                  <a:pt x="95295" y="346456"/>
                </a:lnTo>
                <a:lnTo>
                  <a:pt x="73809" y="386098"/>
                </a:lnTo>
                <a:lnTo>
                  <a:pt x="54850" y="427231"/>
                </a:lnTo>
                <a:lnTo>
                  <a:pt x="38524" y="469752"/>
                </a:lnTo>
                <a:lnTo>
                  <a:pt x="24932" y="513556"/>
                </a:lnTo>
                <a:lnTo>
                  <a:pt x="14180" y="558538"/>
                </a:lnTo>
                <a:lnTo>
                  <a:pt x="6371" y="604595"/>
                </a:lnTo>
                <a:lnTo>
                  <a:pt x="1610" y="651622"/>
                </a:lnTo>
                <a:lnTo>
                  <a:pt x="0" y="699515"/>
                </a:lnTo>
                <a:lnTo>
                  <a:pt x="1610" y="747409"/>
                </a:lnTo>
                <a:lnTo>
                  <a:pt x="6371" y="794436"/>
                </a:lnTo>
                <a:lnTo>
                  <a:pt x="14180" y="840493"/>
                </a:lnTo>
                <a:lnTo>
                  <a:pt x="24932" y="885475"/>
                </a:lnTo>
                <a:lnTo>
                  <a:pt x="38524" y="929279"/>
                </a:lnTo>
                <a:lnTo>
                  <a:pt x="54850" y="971800"/>
                </a:lnTo>
                <a:lnTo>
                  <a:pt x="73809" y="1012933"/>
                </a:lnTo>
                <a:lnTo>
                  <a:pt x="95295" y="1052575"/>
                </a:lnTo>
                <a:lnTo>
                  <a:pt x="119204" y="1090622"/>
                </a:lnTo>
                <a:lnTo>
                  <a:pt x="145433" y="1126970"/>
                </a:lnTo>
                <a:lnTo>
                  <a:pt x="173878" y="1161513"/>
                </a:lnTo>
                <a:lnTo>
                  <a:pt x="204435" y="1194149"/>
                </a:lnTo>
                <a:lnTo>
                  <a:pt x="236999" y="1224772"/>
                </a:lnTo>
                <a:lnTo>
                  <a:pt x="271467" y="1253279"/>
                </a:lnTo>
                <a:lnTo>
                  <a:pt x="307735" y="1279566"/>
                </a:lnTo>
                <a:lnTo>
                  <a:pt x="345699" y="1303527"/>
                </a:lnTo>
                <a:lnTo>
                  <a:pt x="385255" y="1325060"/>
                </a:lnTo>
                <a:lnTo>
                  <a:pt x="426299" y="1344060"/>
                </a:lnTo>
                <a:lnTo>
                  <a:pt x="468727" y="1360423"/>
                </a:lnTo>
                <a:lnTo>
                  <a:pt x="512436" y="1374044"/>
                </a:lnTo>
                <a:lnTo>
                  <a:pt x="557320" y="1384820"/>
                </a:lnTo>
                <a:lnTo>
                  <a:pt x="603277" y="1392646"/>
                </a:lnTo>
                <a:lnTo>
                  <a:pt x="650202" y="1397418"/>
                </a:lnTo>
                <a:lnTo>
                  <a:pt x="697992" y="1399031"/>
                </a:lnTo>
                <a:lnTo>
                  <a:pt x="745775" y="1397418"/>
                </a:lnTo>
                <a:lnTo>
                  <a:pt x="792695" y="1392646"/>
                </a:lnTo>
                <a:lnTo>
                  <a:pt x="838648" y="1384820"/>
                </a:lnTo>
                <a:lnTo>
                  <a:pt x="883530" y="1374044"/>
                </a:lnTo>
                <a:lnTo>
                  <a:pt x="927236" y="1360423"/>
                </a:lnTo>
                <a:lnTo>
                  <a:pt x="969662" y="1344060"/>
                </a:lnTo>
                <a:lnTo>
                  <a:pt x="1010706" y="1325060"/>
                </a:lnTo>
                <a:lnTo>
                  <a:pt x="1050261" y="1303527"/>
                </a:lnTo>
                <a:lnTo>
                  <a:pt x="1088226" y="1279566"/>
                </a:lnTo>
                <a:lnTo>
                  <a:pt x="1124494" y="1253279"/>
                </a:lnTo>
                <a:lnTo>
                  <a:pt x="1158964" y="1224772"/>
                </a:lnTo>
                <a:lnTo>
                  <a:pt x="1191529" y="1194149"/>
                </a:lnTo>
                <a:lnTo>
                  <a:pt x="1222088" y="1161513"/>
                </a:lnTo>
                <a:lnTo>
                  <a:pt x="1250534" y="1126970"/>
                </a:lnTo>
                <a:lnTo>
                  <a:pt x="1276765" y="1090622"/>
                </a:lnTo>
                <a:lnTo>
                  <a:pt x="1300677" y="1052575"/>
                </a:lnTo>
                <a:lnTo>
                  <a:pt x="1322165" y="1012933"/>
                </a:lnTo>
                <a:lnTo>
                  <a:pt x="1341125" y="971800"/>
                </a:lnTo>
                <a:lnTo>
                  <a:pt x="1357454" y="929279"/>
                </a:lnTo>
                <a:lnTo>
                  <a:pt x="1371047" y="885475"/>
                </a:lnTo>
                <a:lnTo>
                  <a:pt x="1381801" y="840493"/>
                </a:lnTo>
                <a:lnTo>
                  <a:pt x="1389611" y="794436"/>
                </a:lnTo>
                <a:lnTo>
                  <a:pt x="1394373" y="747409"/>
                </a:lnTo>
                <a:lnTo>
                  <a:pt x="1395984" y="699515"/>
                </a:lnTo>
                <a:lnTo>
                  <a:pt x="1394373" y="651622"/>
                </a:lnTo>
                <a:lnTo>
                  <a:pt x="1389611" y="604595"/>
                </a:lnTo>
                <a:lnTo>
                  <a:pt x="1381801" y="558538"/>
                </a:lnTo>
                <a:lnTo>
                  <a:pt x="1371047" y="513556"/>
                </a:lnTo>
                <a:lnTo>
                  <a:pt x="1357454" y="469752"/>
                </a:lnTo>
                <a:lnTo>
                  <a:pt x="1341125" y="427231"/>
                </a:lnTo>
                <a:lnTo>
                  <a:pt x="1322165" y="386098"/>
                </a:lnTo>
                <a:lnTo>
                  <a:pt x="1300677" y="346455"/>
                </a:lnTo>
                <a:lnTo>
                  <a:pt x="1276765" y="308409"/>
                </a:lnTo>
                <a:lnTo>
                  <a:pt x="1250534" y="272061"/>
                </a:lnTo>
                <a:lnTo>
                  <a:pt x="1222088" y="237518"/>
                </a:lnTo>
                <a:lnTo>
                  <a:pt x="1191529" y="204882"/>
                </a:lnTo>
                <a:lnTo>
                  <a:pt x="1158964" y="174259"/>
                </a:lnTo>
                <a:lnTo>
                  <a:pt x="1124494" y="145752"/>
                </a:lnTo>
                <a:lnTo>
                  <a:pt x="1088226" y="119465"/>
                </a:lnTo>
                <a:lnTo>
                  <a:pt x="1050261" y="95504"/>
                </a:lnTo>
                <a:lnTo>
                  <a:pt x="1010706" y="73971"/>
                </a:lnTo>
                <a:lnTo>
                  <a:pt x="969662" y="54971"/>
                </a:lnTo>
                <a:lnTo>
                  <a:pt x="927236" y="38608"/>
                </a:lnTo>
                <a:lnTo>
                  <a:pt x="883530" y="24987"/>
                </a:lnTo>
                <a:lnTo>
                  <a:pt x="838648" y="14211"/>
                </a:lnTo>
                <a:lnTo>
                  <a:pt x="792695" y="6385"/>
                </a:lnTo>
                <a:lnTo>
                  <a:pt x="745775" y="1613"/>
                </a:lnTo>
                <a:lnTo>
                  <a:pt x="697992" y="0"/>
                </a:lnTo>
                <a:close/>
              </a:path>
            </a:pathLst>
          </a:custGeom>
          <a:solidFill>
            <a:srgbClr val="FFFFFF"/>
          </a:solidFill>
        </p:spPr>
        <p:txBody>
          <a:bodyPr wrap="square" lIns="0" tIns="0" rIns="0" bIns="0" rtlCol="0"/>
          <a:lstStyle/>
          <a:p>
            <a:endParaRPr/>
          </a:p>
        </p:txBody>
      </p:sp>
      <p:sp>
        <p:nvSpPr>
          <p:cNvPr id="18" name="bg object 18"/>
          <p:cNvSpPr/>
          <p:nvPr/>
        </p:nvSpPr>
        <p:spPr>
          <a:xfrm>
            <a:off x="635508" y="355091"/>
            <a:ext cx="1396365" cy="1399540"/>
          </a:xfrm>
          <a:custGeom>
            <a:avLst/>
            <a:gdLst/>
            <a:ahLst/>
            <a:cxnLst/>
            <a:rect l="l" t="t" r="r" b="b"/>
            <a:pathLst>
              <a:path w="1396364" h="1399539">
                <a:moveTo>
                  <a:pt x="0" y="699515"/>
                </a:moveTo>
                <a:lnTo>
                  <a:pt x="1610" y="651622"/>
                </a:lnTo>
                <a:lnTo>
                  <a:pt x="6371" y="604595"/>
                </a:lnTo>
                <a:lnTo>
                  <a:pt x="14180" y="558538"/>
                </a:lnTo>
                <a:lnTo>
                  <a:pt x="24932" y="513556"/>
                </a:lnTo>
                <a:lnTo>
                  <a:pt x="38524" y="469752"/>
                </a:lnTo>
                <a:lnTo>
                  <a:pt x="54850" y="427231"/>
                </a:lnTo>
                <a:lnTo>
                  <a:pt x="73809" y="386098"/>
                </a:lnTo>
                <a:lnTo>
                  <a:pt x="95295" y="346456"/>
                </a:lnTo>
                <a:lnTo>
                  <a:pt x="119204" y="308409"/>
                </a:lnTo>
                <a:lnTo>
                  <a:pt x="145433" y="272061"/>
                </a:lnTo>
                <a:lnTo>
                  <a:pt x="173878" y="237518"/>
                </a:lnTo>
                <a:lnTo>
                  <a:pt x="204435" y="204882"/>
                </a:lnTo>
                <a:lnTo>
                  <a:pt x="236999" y="174259"/>
                </a:lnTo>
                <a:lnTo>
                  <a:pt x="271467" y="145752"/>
                </a:lnTo>
                <a:lnTo>
                  <a:pt x="307735" y="119465"/>
                </a:lnTo>
                <a:lnTo>
                  <a:pt x="345699" y="95503"/>
                </a:lnTo>
                <a:lnTo>
                  <a:pt x="385255" y="73971"/>
                </a:lnTo>
                <a:lnTo>
                  <a:pt x="426299" y="54971"/>
                </a:lnTo>
                <a:lnTo>
                  <a:pt x="468727" y="38608"/>
                </a:lnTo>
                <a:lnTo>
                  <a:pt x="512436" y="24987"/>
                </a:lnTo>
                <a:lnTo>
                  <a:pt x="557320" y="14211"/>
                </a:lnTo>
                <a:lnTo>
                  <a:pt x="603277" y="6385"/>
                </a:lnTo>
                <a:lnTo>
                  <a:pt x="650202" y="1613"/>
                </a:lnTo>
                <a:lnTo>
                  <a:pt x="697992" y="0"/>
                </a:lnTo>
                <a:lnTo>
                  <a:pt x="745775" y="1613"/>
                </a:lnTo>
                <a:lnTo>
                  <a:pt x="792695" y="6385"/>
                </a:lnTo>
                <a:lnTo>
                  <a:pt x="838648" y="14211"/>
                </a:lnTo>
                <a:lnTo>
                  <a:pt x="883530" y="24987"/>
                </a:lnTo>
                <a:lnTo>
                  <a:pt x="927236" y="38608"/>
                </a:lnTo>
                <a:lnTo>
                  <a:pt x="969662" y="54971"/>
                </a:lnTo>
                <a:lnTo>
                  <a:pt x="1010706" y="73971"/>
                </a:lnTo>
                <a:lnTo>
                  <a:pt x="1050261" y="95504"/>
                </a:lnTo>
                <a:lnTo>
                  <a:pt x="1088226" y="119465"/>
                </a:lnTo>
                <a:lnTo>
                  <a:pt x="1124494" y="145752"/>
                </a:lnTo>
                <a:lnTo>
                  <a:pt x="1158964" y="174259"/>
                </a:lnTo>
                <a:lnTo>
                  <a:pt x="1191529" y="204882"/>
                </a:lnTo>
                <a:lnTo>
                  <a:pt x="1222088" y="237518"/>
                </a:lnTo>
                <a:lnTo>
                  <a:pt x="1250534" y="272061"/>
                </a:lnTo>
                <a:lnTo>
                  <a:pt x="1276765" y="308409"/>
                </a:lnTo>
                <a:lnTo>
                  <a:pt x="1300677" y="346455"/>
                </a:lnTo>
                <a:lnTo>
                  <a:pt x="1322165" y="386098"/>
                </a:lnTo>
                <a:lnTo>
                  <a:pt x="1341125" y="427231"/>
                </a:lnTo>
                <a:lnTo>
                  <a:pt x="1357454" y="469752"/>
                </a:lnTo>
                <a:lnTo>
                  <a:pt x="1371047" y="513556"/>
                </a:lnTo>
                <a:lnTo>
                  <a:pt x="1381801" y="558538"/>
                </a:lnTo>
                <a:lnTo>
                  <a:pt x="1389611" y="604595"/>
                </a:lnTo>
                <a:lnTo>
                  <a:pt x="1394373" y="651622"/>
                </a:lnTo>
                <a:lnTo>
                  <a:pt x="1395984" y="699515"/>
                </a:lnTo>
                <a:lnTo>
                  <a:pt x="1394373" y="747409"/>
                </a:lnTo>
                <a:lnTo>
                  <a:pt x="1389611" y="794436"/>
                </a:lnTo>
                <a:lnTo>
                  <a:pt x="1381801" y="840493"/>
                </a:lnTo>
                <a:lnTo>
                  <a:pt x="1371047" y="885475"/>
                </a:lnTo>
                <a:lnTo>
                  <a:pt x="1357454" y="929279"/>
                </a:lnTo>
                <a:lnTo>
                  <a:pt x="1341125" y="971800"/>
                </a:lnTo>
                <a:lnTo>
                  <a:pt x="1322165" y="1012933"/>
                </a:lnTo>
                <a:lnTo>
                  <a:pt x="1300677" y="1052575"/>
                </a:lnTo>
                <a:lnTo>
                  <a:pt x="1276765" y="1090622"/>
                </a:lnTo>
                <a:lnTo>
                  <a:pt x="1250534" y="1126970"/>
                </a:lnTo>
                <a:lnTo>
                  <a:pt x="1222088" y="1161513"/>
                </a:lnTo>
                <a:lnTo>
                  <a:pt x="1191529" y="1194149"/>
                </a:lnTo>
                <a:lnTo>
                  <a:pt x="1158964" y="1224772"/>
                </a:lnTo>
                <a:lnTo>
                  <a:pt x="1124494" y="1253279"/>
                </a:lnTo>
                <a:lnTo>
                  <a:pt x="1088226" y="1279566"/>
                </a:lnTo>
                <a:lnTo>
                  <a:pt x="1050261" y="1303527"/>
                </a:lnTo>
                <a:lnTo>
                  <a:pt x="1010706" y="1325060"/>
                </a:lnTo>
                <a:lnTo>
                  <a:pt x="969662" y="1344060"/>
                </a:lnTo>
                <a:lnTo>
                  <a:pt x="927236" y="1360423"/>
                </a:lnTo>
                <a:lnTo>
                  <a:pt x="883530" y="1374044"/>
                </a:lnTo>
                <a:lnTo>
                  <a:pt x="838648" y="1384820"/>
                </a:lnTo>
                <a:lnTo>
                  <a:pt x="792695" y="1392646"/>
                </a:lnTo>
                <a:lnTo>
                  <a:pt x="745775" y="1397418"/>
                </a:lnTo>
                <a:lnTo>
                  <a:pt x="697992" y="1399031"/>
                </a:lnTo>
                <a:lnTo>
                  <a:pt x="650202" y="1397418"/>
                </a:lnTo>
                <a:lnTo>
                  <a:pt x="603277" y="1392646"/>
                </a:lnTo>
                <a:lnTo>
                  <a:pt x="557320" y="1384820"/>
                </a:lnTo>
                <a:lnTo>
                  <a:pt x="512436" y="1374044"/>
                </a:lnTo>
                <a:lnTo>
                  <a:pt x="468727" y="1360423"/>
                </a:lnTo>
                <a:lnTo>
                  <a:pt x="426299" y="1344060"/>
                </a:lnTo>
                <a:lnTo>
                  <a:pt x="385255" y="1325060"/>
                </a:lnTo>
                <a:lnTo>
                  <a:pt x="345699" y="1303527"/>
                </a:lnTo>
                <a:lnTo>
                  <a:pt x="307735" y="1279566"/>
                </a:lnTo>
                <a:lnTo>
                  <a:pt x="271467" y="1253279"/>
                </a:lnTo>
                <a:lnTo>
                  <a:pt x="236999" y="1224772"/>
                </a:lnTo>
                <a:lnTo>
                  <a:pt x="204435" y="1194149"/>
                </a:lnTo>
                <a:lnTo>
                  <a:pt x="173878" y="1161513"/>
                </a:lnTo>
                <a:lnTo>
                  <a:pt x="145433" y="1126970"/>
                </a:lnTo>
                <a:lnTo>
                  <a:pt x="119204" y="1090622"/>
                </a:lnTo>
                <a:lnTo>
                  <a:pt x="95295" y="1052575"/>
                </a:lnTo>
                <a:lnTo>
                  <a:pt x="73809" y="1012933"/>
                </a:lnTo>
                <a:lnTo>
                  <a:pt x="54850" y="971800"/>
                </a:lnTo>
                <a:lnTo>
                  <a:pt x="38524" y="929279"/>
                </a:lnTo>
                <a:lnTo>
                  <a:pt x="24932" y="885475"/>
                </a:lnTo>
                <a:lnTo>
                  <a:pt x="14180" y="840493"/>
                </a:lnTo>
                <a:lnTo>
                  <a:pt x="6371" y="794436"/>
                </a:lnTo>
                <a:lnTo>
                  <a:pt x="1610" y="747409"/>
                </a:lnTo>
                <a:lnTo>
                  <a:pt x="0" y="699515"/>
                </a:lnTo>
                <a:close/>
              </a:path>
            </a:pathLst>
          </a:custGeom>
          <a:ln w="39624">
            <a:solidFill>
              <a:srgbClr val="1F487C"/>
            </a:solidFill>
          </a:ln>
        </p:spPr>
        <p:txBody>
          <a:bodyPr wrap="square" lIns="0" tIns="0" rIns="0" bIns="0" rtlCol="0"/>
          <a:lstStyle/>
          <a:p>
            <a:endParaRPr/>
          </a:p>
        </p:txBody>
      </p:sp>
      <p:sp>
        <p:nvSpPr>
          <p:cNvPr id="2" name="Holder 2"/>
          <p:cNvSpPr>
            <a:spLocks noGrp="1"/>
          </p:cNvSpPr>
          <p:nvPr>
            <p:ph type="title"/>
          </p:nvPr>
        </p:nvSpPr>
        <p:spPr>
          <a:xfrm>
            <a:off x="712114" y="904748"/>
            <a:ext cx="7719771" cy="270509"/>
          </a:xfrm>
          <a:prstGeom prst="rect">
            <a:avLst/>
          </a:prstGeom>
        </p:spPr>
        <p:txBody>
          <a:bodyPr wrap="square" lIns="0" tIns="0" rIns="0" bIns="0">
            <a:spAutoFit/>
          </a:bodyPr>
          <a:lstStyle>
            <a:lvl1pPr>
              <a:defRPr sz="1600" b="1" i="0">
                <a:solidFill>
                  <a:srgbClr val="1F487C"/>
                </a:solidFill>
                <a:latin typeface="Century Gothic"/>
                <a:cs typeface="Century Gothic"/>
              </a:defRPr>
            </a:lvl1pPr>
          </a:lstStyle>
          <a:p>
            <a:endParaRPr/>
          </a:p>
        </p:txBody>
      </p:sp>
      <p:sp>
        <p:nvSpPr>
          <p:cNvPr id="3" name="Holder 3"/>
          <p:cNvSpPr>
            <a:spLocks noGrp="1"/>
          </p:cNvSpPr>
          <p:nvPr>
            <p:ph type="body" idx="1"/>
          </p:nvPr>
        </p:nvSpPr>
        <p:spPr>
          <a:xfrm>
            <a:off x="302640" y="1275664"/>
            <a:ext cx="8538718" cy="24041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gif"/><Relationship Id="rId4" Type="http://schemas.openxmlformats.org/officeDocument/2006/relationships/image" Target="../media/image8.jp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jpg"/><Relationship Id="rId11" Type="http://schemas.openxmlformats.org/officeDocument/2006/relationships/image" Target="../media/image15.png"/><Relationship Id="rId5" Type="http://schemas.openxmlformats.org/officeDocument/2006/relationships/image" Target="../media/image10.jpg"/><Relationship Id="rId10" Type="http://schemas.openxmlformats.org/officeDocument/2006/relationships/image" Target="../media/image14.gif"/><Relationship Id="rId4" Type="http://schemas.openxmlformats.org/officeDocument/2006/relationships/image" Target="../media/image9.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50847"/>
            <a:ext cx="8897620" cy="2005964"/>
            <a:chOff x="0" y="1450847"/>
            <a:chExt cx="8897620" cy="2005964"/>
          </a:xfrm>
        </p:grpSpPr>
        <p:sp>
          <p:nvSpPr>
            <p:cNvPr id="3" name="object 3"/>
            <p:cNvSpPr/>
            <p:nvPr/>
          </p:nvSpPr>
          <p:spPr>
            <a:xfrm>
              <a:off x="0" y="1450847"/>
              <a:ext cx="8897620" cy="2005964"/>
            </a:xfrm>
            <a:custGeom>
              <a:avLst/>
              <a:gdLst/>
              <a:ahLst/>
              <a:cxnLst/>
              <a:rect l="l" t="t" r="r" b="b"/>
              <a:pathLst>
                <a:path w="8897620" h="2005964">
                  <a:moveTo>
                    <a:pt x="8897112" y="0"/>
                  </a:moveTo>
                  <a:lnTo>
                    <a:pt x="0" y="0"/>
                  </a:lnTo>
                  <a:lnTo>
                    <a:pt x="0" y="1822704"/>
                  </a:lnTo>
                  <a:lnTo>
                    <a:pt x="0" y="2005584"/>
                  </a:lnTo>
                  <a:lnTo>
                    <a:pt x="8897112" y="2005584"/>
                  </a:lnTo>
                  <a:lnTo>
                    <a:pt x="8897112" y="1822704"/>
                  </a:lnTo>
                  <a:lnTo>
                    <a:pt x="8897112" y="0"/>
                  </a:lnTo>
                  <a:close/>
                </a:path>
              </a:pathLst>
            </a:custGeom>
            <a:solidFill>
              <a:srgbClr val="F1F1F1"/>
            </a:solidFill>
          </p:spPr>
          <p:txBody>
            <a:bodyPr wrap="square" lIns="0" tIns="0" rIns="0" bIns="0" rtlCol="0"/>
            <a:lstStyle/>
            <a:p>
              <a:endParaRPr/>
            </a:p>
          </p:txBody>
        </p:sp>
        <p:sp>
          <p:nvSpPr>
            <p:cNvPr id="4" name="object 4"/>
            <p:cNvSpPr/>
            <p:nvPr/>
          </p:nvSpPr>
          <p:spPr>
            <a:xfrm>
              <a:off x="0" y="3422916"/>
              <a:ext cx="8897620" cy="33655"/>
            </a:xfrm>
            <a:custGeom>
              <a:avLst/>
              <a:gdLst/>
              <a:ahLst/>
              <a:cxnLst/>
              <a:rect l="l" t="t" r="r" b="b"/>
              <a:pathLst>
                <a:path w="8897620" h="33654">
                  <a:moveTo>
                    <a:pt x="1889760" y="0"/>
                  </a:moveTo>
                  <a:lnTo>
                    <a:pt x="0" y="0"/>
                  </a:lnTo>
                  <a:lnTo>
                    <a:pt x="0" y="33515"/>
                  </a:lnTo>
                  <a:lnTo>
                    <a:pt x="1889760" y="33515"/>
                  </a:lnTo>
                  <a:lnTo>
                    <a:pt x="1889760" y="0"/>
                  </a:lnTo>
                  <a:close/>
                </a:path>
                <a:path w="8897620" h="33654">
                  <a:moveTo>
                    <a:pt x="8897112" y="0"/>
                  </a:moveTo>
                  <a:lnTo>
                    <a:pt x="6842760" y="0"/>
                  </a:lnTo>
                  <a:lnTo>
                    <a:pt x="6842760" y="33515"/>
                  </a:lnTo>
                  <a:lnTo>
                    <a:pt x="8897112" y="33515"/>
                  </a:lnTo>
                  <a:lnTo>
                    <a:pt x="8897112" y="0"/>
                  </a:lnTo>
                  <a:close/>
                </a:path>
              </a:pathLst>
            </a:custGeom>
            <a:solidFill>
              <a:srgbClr val="BEBEBE"/>
            </a:solidFill>
          </p:spPr>
          <p:txBody>
            <a:bodyPr wrap="square" lIns="0" tIns="0" rIns="0" bIns="0" rtlCol="0"/>
            <a:lstStyle/>
            <a:p>
              <a:endParaRPr/>
            </a:p>
          </p:txBody>
        </p:sp>
      </p:grpSp>
      <p:sp>
        <p:nvSpPr>
          <p:cNvPr id="5" name="object 5"/>
          <p:cNvSpPr txBox="1"/>
          <p:nvPr/>
        </p:nvSpPr>
        <p:spPr>
          <a:xfrm>
            <a:off x="2125980" y="1843785"/>
            <a:ext cx="6749794" cy="979755"/>
          </a:xfrm>
          <a:prstGeom prst="rect">
            <a:avLst/>
          </a:prstGeom>
        </p:spPr>
        <p:txBody>
          <a:bodyPr vert="horz" wrap="square" lIns="0" tIns="13970" rIns="0" bIns="0" rtlCol="0">
            <a:spAutoFit/>
          </a:bodyPr>
          <a:lstStyle/>
          <a:p>
            <a:pPr marL="12700">
              <a:lnSpc>
                <a:spcPct val="100000"/>
              </a:lnSpc>
              <a:spcBef>
                <a:spcPts val="110"/>
              </a:spcBef>
            </a:pPr>
            <a:r>
              <a:rPr sz="1400" b="1" spc="5" dirty="0">
                <a:solidFill>
                  <a:srgbClr val="1F487C"/>
                </a:solidFill>
                <a:latin typeface="Century Gothic"/>
                <a:cs typeface="Century Gothic"/>
              </a:rPr>
              <a:t>ΔΡΑΣΗ ΕΘΝΙΚΗΣ ΕΜΒΕΛΕΙΑΣ:</a:t>
            </a:r>
            <a:r>
              <a:rPr sz="1400" b="1" spc="-225" dirty="0">
                <a:solidFill>
                  <a:srgbClr val="1F487C"/>
                </a:solidFill>
                <a:latin typeface="Century Gothic"/>
                <a:cs typeface="Century Gothic"/>
              </a:rPr>
              <a:t> </a:t>
            </a:r>
            <a:r>
              <a:rPr sz="1400" b="1" dirty="0">
                <a:solidFill>
                  <a:srgbClr val="1F487C"/>
                </a:solidFill>
                <a:latin typeface="Century Gothic"/>
                <a:cs typeface="Century Gothic"/>
              </a:rPr>
              <a:t>«ΕΡΕΥΝΩ-ΔΗΜΙΟΥΡΓΩ-ΚΑΙΝΟΤΟΜΩ</a:t>
            </a:r>
            <a:r>
              <a:rPr lang="en-US" sz="1400" b="1" dirty="0">
                <a:solidFill>
                  <a:srgbClr val="1F487C"/>
                </a:solidFill>
                <a:latin typeface="Century Gothic"/>
                <a:cs typeface="Century Gothic"/>
              </a:rPr>
              <a:t> – </a:t>
            </a:r>
            <a:r>
              <a:rPr lang="el-GR" sz="1400" b="1" dirty="0">
                <a:solidFill>
                  <a:srgbClr val="1F487C"/>
                </a:solidFill>
                <a:latin typeface="Century Gothic"/>
                <a:cs typeface="Century Gothic"/>
              </a:rPr>
              <a:t>Β’ Κύκλος</a:t>
            </a:r>
            <a:r>
              <a:rPr sz="1400" b="1" dirty="0">
                <a:solidFill>
                  <a:srgbClr val="1F487C"/>
                </a:solidFill>
                <a:latin typeface="Century Gothic"/>
                <a:cs typeface="Century Gothic"/>
              </a:rPr>
              <a:t>»</a:t>
            </a:r>
            <a:endParaRPr sz="1400" dirty="0">
              <a:latin typeface="Century Gothic"/>
              <a:cs typeface="Century Gothic"/>
            </a:endParaRPr>
          </a:p>
          <a:p>
            <a:pPr>
              <a:lnSpc>
                <a:spcPct val="100000"/>
              </a:lnSpc>
            </a:pPr>
            <a:endParaRPr sz="1500" dirty="0">
              <a:latin typeface="Century Gothic"/>
              <a:cs typeface="Century Gothic"/>
            </a:endParaRPr>
          </a:p>
          <a:p>
            <a:pPr marL="12700" marR="5080">
              <a:lnSpc>
                <a:spcPct val="124600"/>
              </a:lnSpc>
            </a:pPr>
            <a:r>
              <a:rPr lang="el-GR" sz="1350" spc="60" dirty="0">
                <a:solidFill>
                  <a:srgbClr val="1F487C"/>
                </a:solidFill>
                <a:latin typeface="Century Gothic"/>
                <a:cs typeface="Century Gothic"/>
              </a:rPr>
              <a:t>Συστηματική ανάπτυξη και εμπορική αξιοποίηση καινοτόμων αναστολέων</a:t>
            </a:r>
          </a:p>
          <a:p>
            <a:pPr marL="12700" marR="5080">
              <a:lnSpc>
                <a:spcPct val="124600"/>
              </a:lnSpc>
            </a:pPr>
            <a:r>
              <a:rPr lang="el-GR" sz="1350" spc="60" dirty="0">
                <a:solidFill>
                  <a:srgbClr val="1F487C"/>
                </a:solidFill>
                <a:latin typeface="Century Gothic"/>
                <a:cs typeface="Century Gothic"/>
              </a:rPr>
              <a:t>της συσσωμάτωσης της </a:t>
            </a:r>
            <a:r>
              <a:rPr lang="el-GR" sz="1350" spc="60" dirty="0" err="1">
                <a:solidFill>
                  <a:srgbClr val="1F487C"/>
                </a:solidFill>
                <a:latin typeface="Century Gothic"/>
                <a:cs typeface="Century Gothic"/>
              </a:rPr>
              <a:t>πρωτεΐνης</a:t>
            </a:r>
            <a:r>
              <a:rPr lang="el-GR" sz="1350" spc="60" dirty="0">
                <a:solidFill>
                  <a:srgbClr val="1F487C"/>
                </a:solidFill>
                <a:latin typeface="Century Gothic"/>
                <a:cs typeface="Century Gothic"/>
              </a:rPr>
              <a:t> </a:t>
            </a:r>
            <a:r>
              <a:rPr lang="el-GR" sz="1350" spc="60" dirty="0" err="1">
                <a:solidFill>
                  <a:srgbClr val="1F487C"/>
                </a:solidFill>
                <a:latin typeface="Century Gothic"/>
                <a:cs typeface="Century Gothic"/>
              </a:rPr>
              <a:t>α-συνουκλεΐνης</a:t>
            </a:r>
            <a:endParaRPr lang="el-GR" sz="1350" spc="60" dirty="0">
              <a:solidFill>
                <a:srgbClr val="1F487C"/>
              </a:solidFill>
              <a:latin typeface="Century Gothic"/>
              <a:cs typeface="Century Gothic"/>
            </a:endParaRPr>
          </a:p>
        </p:txBody>
      </p:sp>
      <p:sp>
        <p:nvSpPr>
          <p:cNvPr id="6" name="object 6"/>
          <p:cNvSpPr txBox="1"/>
          <p:nvPr/>
        </p:nvSpPr>
        <p:spPr>
          <a:xfrm>
            <a:off x="2125980" y="4182243"/>
            <a:ext cx="6829820" cy="801501"/>
          </a:xfrm>
          <a:prstGeom prst="rect">
            <a:avLst/>
          </a:prstGeom>
        </p:spPr>
        <p:txBody>
          <a:bodyPr vert="horz" wrap="square" lIns="0" tIns="13970" rIns="0" bIns="0" rtlCol="0">
            <a:spAutoFit/>
          </a:bodyPr>
          <a:lstStyle/>
          <a:p>
            <a:pPr marL="12700">
              <a:lnSpc>
                <a:spcPct val="100000"/>
              </a:lnSpc>
              <a:spcBef>
                <a:spcPts val="110"/>
              </a:spcBef>
            </a:pPr>
            <a:r>
              <a:rPr sz="1500" b="1" spc="5" dirty="0">
                <a:solidFill>
                  <a:srgbClr val="1F487C"/>
                </a:solidFill>
                <a:latin typeface="Century Gothic"/>
                <a:cs typeface="Century Gothic"/>
              </a:rPr>
              <a:t>“RESEARCH</a:t>
            </a:r>
            <a:r>
              <a:rPr sz="1500" b="1" spc="-65" dirty="0">
                <a:solidFill>
                  <a:srgbClr val="1F487C"/>
                </a:solidFill>
                <a:latin typeface="Century Gothic"/>
                <a:cs typeface="Century Gothic"/>
              </a:rPr>
              <a:t> </a:t>
            </a:r>
            <a:r>
              <a:rPr sz="1500" b="1" dirty="0">
                <a:solidFill>
                  <a:srgbClr val="1F487C"/>
                </a:solidFill>
                <a:latin typeface="Century Gothic"/>
                <a:cs typeface="Century Gothic"/>
              </a:rPr>
              <a:t>CREATE-INNOVATE”</a:t>
            </a:r>
            <a:endParaRPr sz="1500" dirty="0">
              <a:latin typeface="Century Gothic"/>
              <a:cs typeface="Century Gothic"/>
            </a:endParaRPr>
          </a:p>
          <a:p>
            <a:pPr marL="12700">
              <a:lnSpc>
                <a:spcPct val="100000"/>
              </a:lnSpc>
              <a:spcBef>
                <a:spcPts val="1135"/>
              </a:spcBef>
            </a:pPr>
            <a:r>
              <a:rPr lang="en-US" sz="1350" spc="60" dirty="0">
                <a:solidFill>
                  <a:srgbClr val="1F487C"/>
                </a:solidFill>
                <a:latin typeface="Century Gothic"/>
                <a:cs typeface="Century Gothic"/>
              </a:rPr>
              <a:t>Systematic development and commercial exploitation of novel</a:t>
            </a:r>
            <a:r>
              <a:rPr lang="el-GR" sz="1350" spc="60" dirty="0">
                <a:solidFill>
                  <a:srgbClr val="1F487C"/>
                </a:solidFill>
                <a:latin typeface="Century Gothic"/>
                <a:cs typeface="Century Gothic"/>
              </a:rPr>
              <a:t> </a:t>
            </a:r>
            <a:r>
              <a:rPr lang="en-US" sz="1350" spc="60" dirty="0">
                <a:solidFill>
                  <a:srgbClr val="1F487C"/>
                </a:solidFill>
                <a:latin typeface="Century Gothic"/>
                <a:cs typeface="Century Gothic"/>
              </a:rPr>
              <a:t>aggregation</a:t>
            </a:r>
            <a:r>
              <a:rPr lang="el-GR" sz="1350" spc="60" dirty="0">
                <a:solidFill>
                  <a:srgbClr val="1F487C"/>
                </a:solidFill>
                <a:latin typeface="Century Gothic"/>
                <a:cs typeface="Century Gothic"/>
              </a:rPr>
              <a:t> </a:t>
            </a:r>
            <a:r>
              <a:rPr lang="en-US" sz="1350" spc="60" dirty="0">
                <a:solidFill>
                  <a:srgbClr val="1F487C"/>
                </a:solidFill>
                <a:latin typeface="Century Gothic"/>
                <a:cs typeface="Century Gothic"/>
              </a:rPr>
              <a:t>inhibitors of the protein α-</a:t>
            </a:r>
            <a:r>
              <a:rPr lang="en-US" sz="1350" spc="60" dirty="0" err="1">
                <a:solidFill>
                  <a:srgbClr val="1F487C"/>
                </a:solidFill>
                <a:latin typeface="Century Gothic"/>
                <a:cs typeface="Century Gothic"/>
              </a:rPr>
              <a:t>synuclein</a:t>
            </a:r>
            <a:endParaRPr sz="1350" dirty="0">
              <a:latin typeface="Century Gothic"/>
              <a:cs typeface="Century Gothic"/>
            </a:endParaRPr>
          </a:p>
        </p:txBody>
      </p:sp>
      <p:sp>
        <p:nvSpPr>
          <p:cNvPr id="7" name="object 7"/>
          <p:cNvSpPr/>
          <p:nvPr/>
        </p:nvSpPr>
        <p:spPr>
          <a:xfrm>
            <a:off x="251460" y="5869153"/>
            <a:ext cx="763778" cy="76403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889760" y="3273552"/>
            <a:ext cx="4953000" cy="314325"/>
          </a:xfrm>
          <a:custGeom>
            <a:avLst/>
            <a:gdLst/>
            <a:ahLst/>
            <a:cxnLst/>
            <a:rect l="l" t="t" r="r" b="b"/>
            <a:pathLst>
              <a:path w="4953000" h="314325">
                <a:moveTo>
                  <a:pt x="4952999" y="0"/>
                </a:moveTo>
                <a:lnTo>
                  <a:pt x="0" y="0"/>
                </a:lnTo>
                <a:lnTo>
                  <a:pt x="0" y="313944"/>
                </a:lnTo>
                <a:lnTo>
                  <a:pt x="4952999" y="313944"/>
                </a:lnTo>
                <a:lnTo>
                  <a:pt x="4952999" y="0"/>
                </a:lnTo>
                <a:close/>
              </a:path>
            </a:pathLst>
          </a:custGeom>
          <a:solidFill>
            <a:srgbClr val="1F487C"/>
          </a:solidFill>
        </p:spPr>
        <p:txBody>
          <a:bodyPr wrap="square" lIns="0" tIns="0" rIns="0" bIns="0" rtlCol="0"/>
          <a:lstStyle/>
          <a:p>
            <a:endParaRPr/>
          </a:p>
        </p:txBody>
      </p:sp>
      <p:sp>
        <p:nvSpPr>
          <p:cNvPr id="9" name="object 9"/>
          <p:cNvSpPr txBox="1"/>
          <p:nvPr/>
        </p:nvSpPr>
        <p:spPr>
          <a:xfrm>
            <a:off x="2633852" y="3306571"/>
            <a:ext cx="4208908"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entury Gothic"/>
                <a:cs typeface="Century Gothic"/>
              </a:rPr>
              <a:t>Ακρωνύμιο: </a:t>
            </a:r>
            <a:r>
              <a:rPr lang="en-US" sz="1200" b="1" dirty="0" err="1">
                <a:solidFill>
                  <a:srgbClr val="FFFFFF"/>
                </a:solidFill>
                <a:latin typeface="Century Gothic"/>
                <a:cs typeface="Century Gothic"/>
              </a:rPr>
              <a:t>AlphaSyn</a:t>
            </a:r>
            <a:r>
              <a:rPr sz="1200" b="1" dirty="0">
                <a:solidFill>
                  <a:srgbClr val="FFFFFF"/>
                </a:solidFill>
                <a:latin typeface="Century Gothic"/>
                <a:cs typeface="Century Gothic"/>
              </a:rPr>
              <a:t>| </a:t>
            </a:r>
            <a:r>
              <a:rPr sz="1200" spc="-10" dirty="0">
                <a:solidFill>
                  <a:srgbClr val="FFFFFF"/>
                </a:solidFill>
                <a:latin typeface="Century Gothic"/>
                <a:cs typeface="Century Gothic"/>
              </a:rPr>
              <a:t>Acronym:</a:t>
            </a:r>
            <a:r>
              <a:rPr sz="1200" spc="20" dirty="0">
                <a:solidFill>
                  <a:srgbClr val="FFFFFF"/>
                </a:solidFill>
                <a:latin typeface="Century Gothic"/>
                <a:cs typeface="Century Gothic"/>
              </a:rPr>
              <a:t> </a:t>
            </a:r>
            <a:r>
              <a:rPr lang="en-US" sz="1200" b="1" dirty="0" err="1">
                <a:solidFill>
                  <a:srgbClr val="FFFFFF"/>
                </a:solidFill>
                <a:latin typeface="Century Gothic"/>
                <a:cs typeface="Century Gothic"/>
              </a:rPr>
              <a:t>AlphaSyn</a:t>
            </a:r>
            <a:endParaRPr lang="en-US" sz="1200" b="1" dirty="0">
              <a:solidFill>
                <a:srgbClr val="FFFFFF"/>
              </a:solidFill>
              <a:latin typeface="Century Gothic"/>
              <a:cs typeface="Century Gothic"/>
            </a:endParaRPr>
          </a:p>
        </p:txBody>
      </p:sp>
      <p:grpSp>
        <p:nvGrpSpPr>
          <p:cNvPr id="10" name="object 10"/>
          <p:cNvGrpSpPr/>
          <p:nvPr/>
        </p:nvGrpSpPr>
        <p:grpSpPr>
          <a:xfrm>
            <a:off x="4264152" y="5788152"/>
            <a:ext cx="4712335" cy="988060"/>
            <a:chOff x="4264152" y="5788152"/>
            <a:chExt cx="4712335" cy="988060"/>
          </a:xfrm>
        </p:grpSpPr>
        <p:sp>
          <p:nvSpPr>
            <p:cNvPr id="11" name="object 11"/>
            <p:cNvSpPr/>
            <p:nvPr/>
          </p:nvSpPr>
          <p:spPr>
            <a:xfrm>
              <a:off x="4386072" y="5839968"/>
              <a:ext cx="762000" cy="731519"/>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964423" y="5931408"/>
              <a:ext cx="911351" cy="53309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952744" y="5983224"/>
              <a:ext cx="1207007" cy="44500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108448" y="6623025"/>
              <a:ext cx="2892552" cy="14962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267200" y="5791200"/>
              <a:ext cx="4706620" cy="981710"/>
            </a:xfrm>
            <a:custGeom>
              <a:avLst/>
              <a:gdLst/>
              <a:ahLst/>
              <a:cxnLst/>
              <a:rect l="l" t="t" r="r" b="b"/>
              <a:pathLst>
                <a:path w="4706620" h="981709">
                  <a:moveTo>
                    <a:pt x="0" y="981456"/>
                  </a:moveTo>
                  <a:lnTo>
                    <a:pt x="4706111" y="981456"/>
                  </a:lnTo>
                  <a:lnTo>
                    <a:pt x="4706111" y="0"/>
                  </a:lnTo>
                  <a:lnTo>
                    <a:pt x="0" y="0"/>
                  </a:lnTo>
                  <a:lnTo>
                    <a:pt x="0" y="981456"/>
                  </a:lnTo>
                  <a:close/>
                </a:path>
              </a:pathLst>
            </a:custGeom>
            <a:ln w="6096">
              <a:solidFill>
                <a:srgbClr val="BEBEBE"/>
              </a:solidFill>
            </a:ln>
          </p:spPr>
          <p:txBody>
            <a:bodyPr wrap="square" lIns="0" tIns="0" rIns="0" bIns="0" rtlCol="0"/>
            <a:lstStyle/>
            <a:p>
              <a:endParaRPr/>
            </a:p>
          </p:txBody>
        </p:sp>
      </p:grpSp>
      <p:pic>
        <p:nvPicPr>
          <p:cNvPr id="20" name="Picture 19">
            <a:extLst>
              <a:ext uri="{FF2B5EF4-FFF2-40B4-BE49-F238E27FC236}">
                <a16:creationId xmlns:a16="http://schemas.microsoft.com/office/drawing/2014/main" id="{0D69D360-9650-4309-9DF3-C5D90F0BF73A}"/>
              </a:ext>
            </a:extLst>
          </p:cNvPr>
          <p:cNvPicPr/>
          <p:nvPr/>
        </p:nvPicPr>
        <p:blipFill rotWithShape="1">
          <a:blip r:embed="rId7" cstate="print">
            <a:extLst>
              <a:ext uri="{28A0092B-C50C-407E-A947-70E740481C1C}">
                <a14:useLocalDpi xmlns:a14="http://schemas.microsoft.com/office/drawing/2010/main" val="0"/>
              </a:ext>
            </a:extLst>
          </a:blip>
          <a:srcRect l="8778" t="32905" r="4980" b="23484"/>
          <a:stretch/>
        </p:blipFill>
        <p:spPr>
          <a:xfrm>
            <a:off x="154651" y="2814637"/>
            <a:ext cx="2398395" cy="1228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004" y="536194"/>
            <a:ext cx="8889996" cy="5348772"/>
          </a:xfrm>
          <a:prstGeom prst="rect">
            <a:avLst/>
          </a:prstGeom>
        </p:spPr>
        <p:txBody>
          <a:bodyPr vert="horz" wrap="square" lIns="0" tIns="12700" rIns="0" bIns="0" rtlCol="0">
            <a:spAutoFit/>
          </a:bodyPr>
          <a:lstStyle/>
          <a:p>
            <a:pPr marL="1793239">
              <a:lnSpc>
                <a:spcPct val="100000"/>
              </a:lnSpc>
              <a:spcBef>
                <a:spcPts val="100"/>
              </a:spcBef>
            </a:pPr>
            <a:r>
              <a:rPr lang="en-US" sz="1200" b="1" dirty="0">
                <a:solidFill>
                  <a:srgbClr val="1F487C"/>
                </a:solidFill>
                <a:latin typeface="Century Gothic"/>
                <a:cs typeface="Century Gothic"/>
              </a:rPr>
              <a:t> </a:t>
            </a:r>
            <a:r>
              <a:rPr sz="1200" b="1" dirty="0">
                <a:solidFill>
                  <a:srgbClr val="1F487C"/>
                </a:solidFill>
                <a:latin typeface="Century Gothic"/>
                <a:cs typeface="Century Gothic"/>
              </a:rPr>
              <a:t>ΔΡΑΣΗ ΕΘΝΙΚΗΣ ΕΜΒΕΛΕΙΑΣ:</a:t>
            </a:r>
            <a:r>
              <a:rPr sz="1200" b="1" spc="20" dirty="0">
                <a:solidFill>
                  <a:srgbClr val="1F487C"/>
                </a:solidFill>
                <a:latin typeface="Century Gothic"/>
                <a:cs typeface="Century Gothic"/>
              </a:rPr>
              <a:t> </a:t>
            </a:r>
            <a:r>
              <a:rPr sz="1200" b="1" spc="-5" dirty="0">
                <a:solidFill>
                  <a:srgbClr val="1F487C"/>
                </a:solidFill>
                <a:latin typeface="Century Gothic"/>
                <a:cs typeface="Century Gothic"/>
              </a:rPr>
              <a:t>«ΕΡΕΥΝΩ-ΔΗΜΙΟΥΡΓΩ-ΚΑΙΝΟΤΟΜΩ»</a:t>
            </a:r>
            <a:endParaRPr sz="1200" dirty="0">
              <a:latin typeface="Century Gothic"/>
              <a:cs typeface="Century Gothic"/>
            </a:endParaRPr>
          </a:p>
          <a:p>
            <a:pPr marL="1793239">
              <a:lnSpc>
                <a:spcPts val="1255"/>
              </a:lnSpc>
              <a:spcBef>
                <a:spcPts val="5"/>
              </a:spcBef>
            </a:pPr>
            <a:r>
              <a:rPr sz="1050" spc="10" dirty="0">
                <a:latin typeface="Century Gothic"/>
                <a:cs typeface="Century Gothic"/>
              </a:rPr>
              <a:t>Ειδική</a:t>
            </a:r>
            <a:r>
              <a:rPr sz="1050" spc="-70" dirty="0">
                <a:latin typeface="Century Gothic"/>
                <a:cs typeface="Century Gothic"/>
              </a:rPr>
              <a:t> </a:t>
            </a:r>
            <a:r>
              <a:rPr sz="1050" dirty="0">
                <a:latin typeface="Century Gothic"/>
                <a:cs typeface="Century Gothic"/>
              </a:rPr>
              <a:t>Υπηρεσία</a:t>
            </a:r>
            <a:r>
              <a:rPr sz="1050" spc="-80" dirty="0">
                <a:latin typeface="Century Gothic"/>
                <a:cs typeface="Century Gothic"/>
              </a:rPr>
              <a:t> </a:t>
            </a:r>
            <a:r>
              <a:rPr sz="1050" dirty="0">
                <a:latin typeface="Century Gothic"/>
                <a:cs typeface="Century Gothic"/>
              </a:rPr>
              <a:t>Διαχείρισης</a:t>
            </a:r>
            <a:r>
              <a:rPr sz="1050" spc="-60" dirty="0">
                <a:latin typeface="Century Gothic"/>
                <a:cs typeface="Century Gothic"/>
              </a:rPr>
              <a:t> </a:t>
            </a:r>
            <a:r>
              <a:rPr sz="1050" dirty="0">
                <a:latin typeface="Century Gothic"/>
                <a:cs typeface="Century Gothic"/>
              </a:rPr>
              <a:t>Επιχειρησιακού</a:t>
            </a:r>
            <a:r>
              <a:rPr sz="1050" spc="-80" dirty="0">
                <a:latin typeface="Century Gothic"/>
                <a:cs typeface="Century Gothic"/>
              </a:rPr>
              <a:t> </a:t>
            </a:r>
            <a:r>
              <a:rPr sz="1050" spc="-5" dirty="0">
                <a:latin typeface="Century Gothic"/>
                <a:cs typeface="Century Gothic"/>
              </a:rPr>
              <a:t>Προγράμματος</a:t>
            </a:r>
            <a:r>
              <a:rPr sz="1050" spc="-60" dirty="0">
                <a:latin typeface="Century Gothic"/>
                <a:cs typeface="Century Gothic"/>
              </a:rPr>
              <a:t> </a:t>
            </a:r>
            <a:r>
              <a:rPr sz="1050" dirty="0">
                <a:latin typeface="Century Gothic"/>
                <a:cs typeface="Century Gothic"/>
              </a:rPr>
              <a:t>Ανταγωνιστικότητα</a:t>
            </a:r>
          </a:p>
          <a:p>
            <a:pPr marL="1793239">
              <a:lnSpc>
                <a:spcPts val="1255"/>
              </a:lnSpc>
            </a:pPr>
            <a:r>
              <a:rPr sz="1050" dirty="0">
                <a:latin typeface="Century Gothic"/>
                <a:cs typeface="Century Gothic"/>
              </a:rPr>
              <a:t>Επιχειρηματικότητα</a:t>
            </a:r>
            <a:r>
              <a:rPr sz="1050" spc="-80" dirty="0">
                <a:latin typeface="Century Gothic"/>
                <a:cs typeface="Century Gothic"/>
              </a:rPr>
              <a:t> </a:t>
            </a:r>
            <a:r>
              <a:rPr sz="1050" dirty="0">
                <a:latin typeface="Century Gothic"/>
                <a:cs typeface="Century Gothic"/>
              </a:rPr>
              <a:t>και</a:t>
            </a:r>
            <a:r>
              <a:rPr sz="1050" spc="-25" dirty="0">
                <a:latin typeface="Century Gothic"/>
                <a:cs typeface="Century Gothic"/>
              </a:rPr>
              <a:t> </a:t>
            </a:r>
            <a:r>
              <a:rPr sz="1050" spc="5" dirty="0">
                <a:latin typeface="Century Gothic"/>
                <a:cs typeface="Century Gothic"/>
              </a:rPr>
              <a:t>Καινοτομία</a:t>
            </a:r>
            <a:r>
              <a:rPr sz="1050" spc="-75" dirty="0">
                <a:latin typeface="Century Gothic"/>
                <a:cs typeface="Century Gothic"/>
              </a:rPr>
              <a:t> </a:t>
            </a:r>
            <a:r>
              <a:rPr sz="1050" spc="-15" dirty="0">
                <a:latin typeface="Century Gothic"/>
                <a:cs typeface="Century Gothic"/>
              </a:rPr>
              <a:t>(ΕΥΔ</a:t>
            </a:r>
            <a:r>
              <a:rPr sz="1050" spc="50" dirty="0">
                <a:latin typeface="Century Gothic"/>
                <a:cs typeface="Century Gothic"/>
              </a:rPr>
              <a:t> </a:t>
            </a:r>
            <a:r>
              <a:rPr sz="1050" dirty="0">
                <a:latin typeface="Century Gothic"/>
                <a:cs typeface="Century Gothic"/>
              </a:rPr>
              <a:t>ΕΠΑνΕΚ)</a:t>
            </a:r>
            <a:r>
              <a:rPr sz="1050" spc="-30" dirty="0">
                <a:latin typeface="Century Gothic"/>
                <a:cs typeface="Century Gothic"/>
              </a:rPr>
              <a:t> </a:t>
            </a:r>
            <a:r>
              <a:rPr sz="1050" spc="10" dirty="0">
                <a:latin typeface="Century Gothic"/>
                <a:cs typeface="Century Gothic"/>
              </a:rPr>
              <a:t>Ειδική</a:t>
            </a:r>
            <a:r>
              <a:rPr sz="1050" spc="-100" dirty="0">
                <a:latin typeface="Century Gothic"/>
                <a:cs typeface="Century Gothic"/>
              </a:rPr>
              <a:t> </a:t>
            </a:r>
            <a:r>
              <a:rPr sz="1050" dirty="0">
                <a:latin typeface="Century Gothic"/>
                <a:cs typeface="Century Gothic"/>
              </a:rPr>
              <a:t>Υπηρεσία</a:t>
            </a:r>
            <a:r>
              <a:rPr sz="1050" spc="-50" dirty="0">
                <a:latin typeface="Century Gothic"/>
                <a:cs typeface="Century Gothic"/>
              </a:rPr>
              <a:t> </a:t>
            </a:r>
            <a:r>
              <a:rPr sz="1050" dirty="0">
                <a:latin typeface="Century Gothic"/>
                <a:cs typeface="Century Gothic"/>
              </a:rPr>
              <a:t>Διαχείρισης</a:t>
            </a:r>
            <a:r>
              <a:rPr sz="1050" spc="-85" dirty="0">
                <a:latin typeface="Century Gothic"/>
                <a:cs typeface="Century Gothic"/>
              </a:rPr>
              <a:t> </a:t>
            </a:r>
            <a:r>
              <a:rPr sz="1050" dirty="0">
                <a:latin typeface="Century Gothic"/>
                <a:cs typeface="Century Gothic"/>
              </a:rPr>
              <a:t>και Εφαρμογής</a:t>
            </a:r>
          </a:p>
          <a:p>
            <a:pPr marL="1793239">
              <a:lnSpc>
                <a:spcPct val="100000"/>
              </a:lnSpc>
              <a:spcBef>
                <a:spcPts val="15"/>
              </a:spcBef>
            </a:pPr>
            <a:r>
              <a:rPr sz="1050" dirty="0">
                <a:latin typeface="Century Gothic"/>
                <a:cs typeface="Century Gothic"/>
              </a:rPr>
              <a:t>Δράσεων</a:t>
            </a:r>
            <a:r>
              <a:rPr sz="1050" spc="-65" dirty="0">
                <a:latin typeface="Century Gothic"/>
                <a:cs typeface="Century Gothic"/>
              </a:rPr>
              <a:t> </a:t>
            </a:r>
            <a:r>
              <a:rPr sz="1050" dirty="0">
                <a:latin typeface="Century Gothic"/>
                <a:cs typeface="Century Gothic"/>
              </a:rPr>
              <a:t>στους</a:t>
            </a:r>
            <a:r>
              <a:rPr sz="1050" spc="-35" dirty="0">
                <a:latin typeface="Century Gothic"/>
                <a:cs typeface="Century Gothic"/>
              </a:rPr>
              <a:t> </a:t>
            </a:r>
            <a:r>
              <a:rPr sz="1050" spc="10" dirty="0">
                <a:latin typeface="Century Gothic"/>
                <a:cs typeface="Century Gothic"/>
              </a:rPr>
              <a:t>τομείς</a:t>
            </a:r>
            <a:r>
              <a:rPr sz="1050" spc="-90" dirty="0">
                <a:latin typeface="Century Gothic"/>
                <a:cs typeface="Century Gothic"/>
              </a:rPr>
              <a:t> </a:t>
            </a:r>
            <a:r>
              <a:rPr sz="1050" dirty="0">
                <a:latin typeface="Century Gothic"/>
                <a:cs typeface="Century Gothic"/>
              </a:rPr>
              <a:t>Έρευνας,</a:t>
            </a:r>
            <a:r>
              <a:rPr sz="1050" spc="-55" dirty="0">
                <a:latin typeface="Century Gothic"/>
                <a:cs typeface="Century Gothic"/>
              </a:rPr>
              <a:t> </a:t>
            </a:r>
            <a:r>
              <a:rPr sz="1050" spc="5" dirty="0">
                <a:latin typeface="Century Gothic"/>
                <a:cs typeface="Century Gothic"/>
              </a:rPr>
              <a:t>Τεχνολογικής</a:t>
            </a:r>
            <a:r>
              <a:rPr sz="1050" spc="-85" dirty="0">
                <a:latin typeface="Century Gothic"/>
                <a:cs typeface="Century Gothic"/>
              </a:rPr>
              <a:t> </a:t>
            </a:r>
            <a:r>
              <a:rPr sz="1050" spc="-5" dirty="0">
                <a:latin typeface="Century Gothic"/>
                <a:cs typeface="Century Gothic"/>
              </a:rPr>
              <a:t>Ανάπτυξης</a:t>
            </a:r>
            <a:r>
              <a:rPr sz="1050" spc="-10" dirty="0">
                <a:latin typeface="Century Gothic"/>
                <a:cs typeface="Century Gothic"/>
              </a:rPr>
              <a:t> </a:t>
            </a:r>
            <a:r>
              <a:rPr sz="1050" dirty="0">
                <a:latin typeface="Century Gothic"/>
                <a:cs typeface="Century Gothic"/>
              </a:rPr>
              <a:t>και</a:t>
            </a:r>
            <a:r>
              <a:rPr sz="1050" spc="-20" dirty="0">
                <a:latin typeface="Century Gothic"/>
                <a:cs typeface="Century Gothic"/>
              </a:rPr>
              <a:t> </a:t>
            </a:r>
            <a:r>
              <a:rPr sz="1050" spc="5" dirty="0">
                <a:latin typeface="Century Gothic"/>
                <a:cs typeface="Century Gothic"/>
              </a:rPr>
              <a:t>Καινοτομίας</a:t>
            </a:r>
            <a:r>
              <a:rPr sz="1050" spc="-90" dirty="0">
                <a:latin typeface="Century Gothic"/>
                <a:cs typeface="Century Gothic"/>
              </a:rPr>
              <a:t> </a:t>
            </a:r>
            <a:r>
              <a:rPr sz="1050" spc="-10" dirty="0">
                <a:latin typeface="Century Gothic"/>
                <a:cs typeface="Century Gothic"/>
              </a:rPr>
              <a:t>(ΕΥΔΕ</a:t>
            </a:r>
            <a:r>
              <a:rPr sz="1050" spc="10" dirty="0">
                <a:latin typeface="Century Gothic"/>
                <a:cs typeface="Century Gothic"/>
              </a:rPr>
              <a:t> </a:t>
            </a:r>
            <a:r>
              <a:rPr sz="1050" dirty="0">
                <a:latin typeface="Century Gothic"/>
                <a:cs typeface="Century Gothic"/>
              </a:rPr>
              <a:t>ΕΤΑΚ)</a:t>
            </a:r>
          </a:p>
          <a:p>
            <a:pPr>
              <a:lnSpc>
                <a:spcPct val="100000"/>
              </a:lnSpc>
              <a:spcBef>
                <a:spcPts val="20"/>
              </a:spcBef>
            </a:pPr>
            <a:endParaRPr sz="1050" dirty="0">
              <a:latin typeface="Century Gothic"/>
              <a:cs typeface="Century Gothic"/>
            </a:endParaRPr>
          </a:p>
          <a:p>
            <a:pPr marL="1793239" marR="1696085" defTabSz="919163">
              <a:lnSpc>
                <a:spcPts val="1250"/>
              </a:lnSpc>
              <a:tabLst>
                <a:tab pos="7978775" algn="l"/>
              </a:tabLst>
            </a:pPr>
            <a:r>
              <a:rPr sz="1050" spc="-5" dirty="0">
                <a:latin typeface="Century Gothic"/>
                <a:cs typeface="Century Gothic"/>
              </a:rPr>
              <a:t>ΠΑΡΕΜΒΑΣΗ:</a:t>
            </a:r>
            <a:r>
              <a:rPr sz="1050" spc="-45" dirty="0">
                <a:latin typeface="Century Gothic"/>
                <a:cs typeface="Century Gothic"/>
              </a:rPr>
              <a:t> </a:t>
            </a:r>
            <a:r>
              <a:rPr sz="1050" spc="10" dirty="0">
                <a:latin typeface="Century Gothic"/>
                <a:cs typeface="Century Gothic"/>
              </a:rPr>
              <a:t>II.</a:t>
            </a:r>
            <a:r>
              <a:rPr sz="1050" spc="-45" dirty="0">
                <a:latin typeface="Century Gothic"/>
                <a:cs typeface="Century Gothic"/>
              </a:rPr>
              <a:t> </a:t>
            </a:r>
            <a:r>
              <a:rPr sz="1050" dirty="0" err="1">
                <a:latin typeface="Century Gothic"/>
                <a:cs typeface="Century Gothic"/>
              </a:rPr>
              <a:t>Συμ</a:t>
            </a:r>
            <a:r>
              <a:rPr sz="1050" dirty="0">
                <a:latin typeface="Century Gothic"/>
                <a:cs typeface="Century Gothic"/>
              </a:rPr>
              <a:t>πράξεις</a:t>
            </a:r>
            <a:r>
              <a:rPr sz="1050" spc="-50" dirty="0">
                <a:latin typeface="Century Gothic"/>
                <a:cs typeface="Century Gothic"/>
              </a:rPr>
              <a:t> </a:t>
            </a:r>
            <a:r>
              <a:rPr sz="1050" dirty="0">
                <a:latin typeface="Century Gothic"/>
                <a:cs typeface="Century Gothic"/>
              </a:rPr>
              <a:t>Επιχειρήσεων</a:t>
            </a:r>
            <a:r>
              <a:rPr sz="1050" spc="-50" dirty="0">
                <a:latin typeface="Century Gothic"/>
                <a:cs typeface="Century Gothic"/>
              </a:rPr>
              <a:t> </a:t>
            </a:r>
            <a:r>
              <a:rPr sz="1050" dirty="0">
                <a:latin typeface="Century Gothic"/>
                <a:cs typeface="Century Gothic"/>
              </a:rPr>
              <a:t>με Ερευνητικούς</a:t>
            </a:r>
            <a:r>
              <a:rPr sz="1050" spc="-50" dirty="0">
                <a:latin typeface="Century Gothic"/>
                <a:cs typeface="Century Gothic"/>
              </a:rPr>
              <a:t> </a:t>
            </a:r>
            <a:r>
              <a:rPr sz="1050" dirty="0">
                <a:latin typeface="Century Gothic"/>
                <a:cs typeface="Century Gothic"/>
              </a:rPr>
              <a:t>Οργανισμούς </a:t>
            </a:r>
            <a:endParaRPr lang="el-GR" sz="1050" dirty="0">
              <a:latin typeface="Century Gothic"/>
              <a:cs typeface="Century Gothic"/>
            </a:endParaRPr>
          </a:p>
          <a:p>
            <a:pPr marL="1793239" marR="1696085" defTabSz="919163">
              <a:lnSpc>
                <a:spcPts val="1250"/>
              </a:lnSpc>
              <a:tabLst>
                <a:tab pos="7978775" algn="l"/>
              </a:tabLst>
            </a:pPr>
            <a:r>
              <a:rPr lang="el-GR" sz="1050" dirty="0">
                <a:latin typeface="Century Gothic"/>
                <a:cs typeface="Century Gothic"/>
              </a:rPr>
              <a:t>ΤΟΜΕΑΣ ΠΡΟΤΕΡΑΙΟΤΗΤΑΣ: 5-ΥΦΑ: Υγεία και Φάρμακα</a:t>
            </a:r>
          </a:p>
          <a:p>
            <a:pPr marL="1793239">
              <a:lnSpc>
                <a:spcPts val="1225"/>
              </a:lnSpc>
            </a:pPr>
            <a:r>
              <a:rPr lang="el-GR" sz="1050" dirty="0">
                <a:latin typeface="Century Gothic"/>
                <a:cs typeface="Century Gothic"/>
              </a:rPr>
              <a:t>ΠΕΡΙΟΧΗ: 5.7 Ανάδειξη και επιβεβαίωση νέων θεραπευτικών μέσων, στόχων και </a:t>
            </a:r>
            <a:r>
              <a:rPr lang="el-GR" sz="1050" dirty="0" err="1">
                <a:latin typeface="Century Gothic"/>
                <a:cs typeface="Century Gothic"/>
              </a:rPr>
              <a:t>βιοδεικτών</a:t>
            </a:r>
            <a:r>
              <a:rPr lang="el-GR" sz="1050" dirty="0">
                <a:latin typeface="Century Gothic"/>
                <a:cs typeface="Century Gothic"/>
              </a:rPr>
              <a:t> για την ανάπτυξη</a:t>
            </a:r>
          </a:p>
          <a:p>
            <a:pPr marL="1793239">
              <a:lnSpc>
                <a:spcPts val="1225"/>
              </a:lnSpc>
            </a:pPr>
            <a:r>
              <a:rPr lang="el-GR" sz="1050" dirty="0">
                <a:latin typeface="Century Gothic"/>
                <a:cs typeface="Century Gothic"/>
              </a:rPr>
              <a:t>ΚΑΤΗΓΟΡΙΟΠΟΙΗΣΗ </a:t>
            </a:r>
            <a:r>
              <a:rPr lang="el-GR" sz="1050" dirty="0" err="1">
                <a:latin typeface="Century Gothic"/>
                <a:cs typeface="Century Gothic"/>
              </a:rPr>
              <a:t>Horizon</a:t>
            </a:r>
            <a:r>
              <a:rPr lang="el-GR" sz="1050" dirty="0">
                <a:latin typeface="Century Gothic"/>
                <a:cs typeface="Century Gothic"/>
              </a:rPr>
              <a:t> 2020: 31050318</a:t>
            </a:r>
          </a:p>
          <a:p>
            <a:pPr marL="1793239">
              <a:lnSpc>
                <a:spcPts val="1225"/>
              </a:lnSpc>
            </a:pPr>
            <a:r>
              <a:rPr lang="el-GR" sz="1050" dirty="0">
                <a:latin typeface="Century Gothic"/>
                <a:cs typeface="Century Gothic"/>
              </a:rPr>
              <a:t>MIS (ΟΠΣ): 5131418</a:t>
            </a:r>
          </a:p>
          <a:p>
            <a:pPr marL="1793239">
              <a:lnSpc>
                <a:spcPts val="1225"/>
              </a:lnSpc>
            </a:pPr>
            <a:r>
              <a:rPr lang="el-GR" sz="1050" dirty="0">
                <a:latin typeface="Century Gothic"/>
                <a:cs typeface="Century Gothic"/>
              </a:rPr>
              <a:t>ΚΩΔΙΚΟΣ ΕΡΓΟΥ: Τ2ΕΔΚ-02813 (Κωδικός Ενέργειας: 5776738)</a:t>
            </a:r>
          </a:p>
          <a:p>
            <a:pPr>
              <a:lnSpc>
                <a:spcPct val="100000"/>
              </a:lnSpc>
              <a:spcBef>
                <a:spcPts val="35"/>
              </a:spcBef>
            </a:pPr>
            <a:endParaRPr sz="1000" dirty="0">
              <a:latin typeface="Century Gothic"/>
              <a:cs typeface="Century Gothic"/>
            </a:endParaRPr>
          </a:p>
          <a:p>
            <a:pPr marL="1793239">
              <a:lnSpc>
                <a:spcPct val="100000"/>
              </a:lnSpc>
              <a:spcBef>
                <a:spcPts val="15"/>
              </a:spcBef>
            </a:pPr>
            <a:r>
              <a:rPr lang="en-US" sz="1050" dirty="0">
                <a:latin typeface="Century Gothic"/>
                <a:cs typeface="Century Gothic"/>
              </a:rPr>
              <a:t>      </a:t>
            </a:r>
            <a:r>
              <a:rPr lang="el-GR" sz="1050" dirty="0">
                <a:latin typeface="Century Gothic"/>
                <a:cs typeface="Century Gothic"/>
              </a:rPr>
              <a:t>Ημερομηνία έναρξης: 29/7/2021, Ημερομηνία Λήξης: 30/11/2023</a:t>
            </a:r>
            <a:endParaRPr lang="en-US" sz="1050" dirty="0">
              <a:latin typeface="Century Gothic"/>
              <a:cs typeface="Century Gothic"/>
            </a:endParaRPr>
          </a:p>
          <a:p>
            <a:pPr marL="1793239">
              <a:lnSpc>
                <a:spcPct val="100000"/>
              </a:lnSpc>
              <a:spcBef>
                <a:spcPts val="15"/>
              </a:spcBef>
            </a:pPr>
            <a:endParaRPr lang="en-US" sz="1050" dirty="0">
              <a:latin typeface="Century Gothic"/>
              <a:cs typeface="Century Gothic"/>
            </a:endParaRPr>
          </a:p>
          <a:p>
            <a:pPr marL="1793239">
              <a:lnSpc>
                <a:spcPct val="100000"/>
              </a:lnSpc>
              <a:spcBef>
                <a:spcPts val="15"/>
              </a:spcBef>
            </a:pPr>
            <a:r>
              <a:rPr lang="en-US" sz="1050" dirty="0">
                <a:latin typeface="Century Gothic"/>
                <a:cs typeface="Century Gothic"/>
              </a:rPr>
              <a:t>      </a:t>
            </a:r>
            <a:r>
              <a:rPr lang="el-GR" sz="1050" dirty="0">
                <a:latin typeface="Century Gothic"/>
                <a:cs typeface="Century Gothic"/>
              </a:rPr>
              <a:t>Προϋπολογισμός: </a:t>
            </a:r>
            <a:r>
              <a:rPr lang="el-GR" sz="1050" b="1" dirty="0">
                <a:latin typeface="Century Gothic"/>
                <a:cs typeface="Century Gothic"/>
              </a:rPr>
              <a:t>999.861,98€</a:t>
            </a:r>
          </a:p>
          <a:p>
            <a:pPr marL="1793239">
              <a:lnSpc>
                <a:spcPct val="100000"/>
              </a:lnSpc>
            </a:pPr>
            <a:endParaRPr lang="el-GR" sz="1800" spc="-5" dirty="0">
              <a:solidFill>
                <a:srgbClr val="1F487C"/>
              </a:solidFill>
              <a:latin typeface="Century Gothic"/>
              <a:cs typeface="Century Gothic"/>
            </a:endParaRPr>
          </a:p>
          <a:p>
            <a:pPr marL="1793239">
              <a:lnSpc>
                <a:spcPct val="100000"/>
              </a:lnSpc>
            </a:pPr>
            <a:r>
              <a:rPr sz="1800" spc="-5" dirty="0" err="1">
                <a:solidFill>
                  <a:srgbClr val="1F487C"/>
                </a:solidFill>
                <a:latin typeface="Century Gothic"/>
                <a:cs typeface="Century Gothic"/>
              </a:rPr>
              <a:t>Δικ</a:t>
            </a:r>
            <a:r>
              <a:rPr sz="1800" spc="-5" dirty="0">
                <a:solidFill>
                  <a:srgbClr val="1F487C"/>
                </a:solidFill>
                <a:latin typeface="Century Gothic"/>
                <a:cs typeface="Century Gothic"/>
              </a:rPr>
              <a:t>αιούχοι φορείς</a:t>
            </a:r>
            <a:endParaRPr sz="1800" dirty="0">
              <a:latin typeface="Century Gothic"/>
              <a:cs typeface="Century Gothic"/>
            </a:endParaRPr>
          </a:p>
          <a:p>
            <a:pPr marL="1792605">
              <a:lnSpc>
                <a:spcPct val="100000"/>
              </a:lnSpc>
              <a:tabLst>
                <a:tab pos="1964689" algn="l"/>
              </a:tabLst>
            </a:pPr>
            <a:endParaRPr lang="el-GR" sz="400" b="1" dirty="0">
              <a:solidFill>
                <a:srgbClr val="585858"/>
              </a:solidFill>
              <a:latin typeface="Century Gothic"/>
              <a:cs typeface="Century Gothic"/>
            </a:endParaRPr>
          </a:p>
          <a:p>
            <a:pPr marL="1964055" indent="-171450">
              <a:lnSpc>
                <a:spcPts val="1500"/>
              </a:lnSpc>
              <a:buFont typeface="Arial"/>
              <a:buChar char="•"/>
              <a:tabLst>
                <a:tab pos="1964689" algn="l"/>
              </a:tabLst>
            </a:pPr>
            <a:r>
              <a:rPr lang="el-GR" sz="1100" b="1" dirty="0">
                <a:solidFill>
                  <a:srgbClr val="585858"/>
                </a:solidFill>
                <a:latin typeface="Century Gothic"/>
                <a:cs typeface="Century Gothic"/>
              </a:rPr>
              <a:t>(Συντονιστής) </a:t>
            </a:r>
            <a:r>
              <a:rPr lang="el-GR" sz="1100" dirty="0">
                <a:solidFill>
                  <a:srgbClr val="585858"/>
                </a:solidFill>
                <a:latin typeface="Century Gothic"/>
                <a:cs typeface="Century Gothic"/>
              </a:rPr>
              <a:t>Ινστιτούτο Χημικής Βιολογίας του Εθνικού Ιδρύματος Ερευνών (ΕΙΕ-ΙΧΒ) (Ε.Υ. Δρ. Γεώργιος Σκρέτας)</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Τομέας Φαρμακογνωσίας &amp; Χημείας Φυσικών Προϊόντων, Τμήμα Φαρμακευτικής, Εθνικό και  Καποδιστριακό Πανεπιστήμιο Αθηνών (ΕΚΠΑ-ΦΑΡΜ) (Ε.Υ. Δρ. </a:t>
            </a:r>
            <a:r>
              <a:rPr lang="el-GR" sz="1100" dirty="0" err="1">
                <a:solidFill>
                  <a:srgbClr val="585858"/>
                </a:solidFill>
                <a:latin typeface="Century Gothic"/>
                <a:cs typeface="Century Gothic"/>
              </a:rPr>
              <a:t>Ευστ</a:t>
            </a:r>
            <a:r>
              <a:rPr lang="el-GR" sz="1100" dirty="0">
                <a:solidFill>
                  <a:srgbClr val="585858"/>
                </a:solidFill>
                <a:latin typeface="Century Gothic"/>
                <a:cs typeface="Century Gothic"/>
              </a:rPr>
              <a:t>. Ιωάννου)</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Εργαστήριο Βιοχημείας, Τμήμα Χημείας, Εθνικό και  Καποδιστριακό Πανεπιστήμιο Αθηνών (ΕΚΠΑ-ΧΗΜ) (Ε.Υ. Δρ. </a:t>
            </a:r>
            <a:r>
              <a:rPr lang="el-GR" sz="1100" dirty="0" err="1">
                <a:solidFill>
                  <a:srgbClr val="585858"/>
                </a:solidFill>
                <a:latin typeface="Century Gothic"/>
                <a:cs typeface="Century Gothic"/>
              </a:rPr>
              <a:t>Ευαγ</a:t>
            </a:r>
            <a:r>
              <a:rPr lang="el-GR" sz="1100" dirty="0">
                <a:solidFill>
                  <a:srgbClr val="585858"/>
                </a:solidFill>
                <a:latin typeface="Century Gothic"/>
                <a:cs typeface="Century Gothic"/>
              </a:rPr>
              <a:t>. Εμμανουηλίδου)</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Ίδρυμα </a:t>
            </a:r>
            <a:r>
              <a:rPr lang="el-GR" sz="1100" dirty="0" err="1">
                <a:solidFill>
                  <a:srgbClr val="585858"/>
                </a:solidFill>
                <a:latin typeface="Century Gothic"/>
                <a:cs typeface="Century Gothic"/>
              </a:rPr>
              <a:t>Ιατροβιολογικών</a:t>
            </a:r>
            <a:r>
              <a:rPr lang="el-GR" sz="1100" dirty="0">
                <a:solidFill>
                  <a:srgbClr val="585858"/>
                </a:solidFill>
                <a:latin typeface="Century Gothic"/>
                <a:cs typeface="Century Gothic"/>
              </a:rPr>
              <a:t> Ερευνών Ακαδημίας Αθηνών (</a:t>
            </a:r>
            <a:r>
              <a:rPr lang="en-US" sz="1100" dirty="0">
                <a:solidFill>
                  <a:srgbClr val="585858"/>
                </a:solidFill>
                <a:latin typeface="Century Gothic"/>
                <a:cs typeface="Century Gothic"/>
              </a:rPr>
              <a:t>IIBEAA) (</a:t>
            </a:r>
            <a:r>
              <a:rPr lang="el-GR" sz="1100" dirty="0">
                <a:solidFill>
                  <a:srgbClr val="585858"/>
                </a:solidFill>
                <a:latin typeface="Century Gothic"/>
                <a:cs typeface="Century Gothic"/>
              </a:rPr>
              <a:t>Ε.Υ. Δρ. Κ. </a:t>
            </a:r>
            <a:r>
              <a:rPr lang="el-GR" sz="1100" dirty="0" err="1">
                <a:solidFill>
                  <a:srgbClr val="585858"/>
                </a:solidFill>
                <a:latin typeface="Century Gothic"/>
                <a:cs typeface="Century Gothic"/>
              </a:rPr>
              <a:t>Βεκρέλης</a:t>
            </a:r>
            <a:r>
              <a:rPr lang="el-GR"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Ελληνικό Ινστιτούτο Παστέρ (ΠΑΣΤΕΡ) (Ε.Υ. </a:t>
            </a:r>
            <a:r>
              <a:rPr lang="el-GR" sz="1100" dirty="0" err="1">
                <a:solidFill>
                  <a:srgbClr val="585858"/>
                </a:solidFill>
                <a:latin typeface="Century Gothic"/>
                <a:cs typeface="Century Gothic"/>
              </a:rPr>
              <a:t>Ευγ</a:t>
            </a:r>
            <a:r>
              <a:rPr lang="el-GR" sz="1100" dirty="0">
                <a:solidFill>
                  <a:srgbClr val="585858"/>
                </a:solidFill>
                <a:latin typeface="Century Gothic"/>
                <a:cs typeface="Century Gothic"/>
              </a:rPr>
              <a:t>. Κωνσταντάκη)</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Εργαστήριο </a:t>
            </a:r>
            <a:r>
              <a:rPr lang="el-GR" sz="1100" dirty="0" err="1">
                <a:solidFill>
                  <a:srgbClr val="585858"/>
                </a:solidFill>
                <a:latin typeface="Century Gothic"/>
                <a:cs typeface="Century Gothic"/>
              </a:rPr>
              <a:t>Φαρμακοκινητικής</a:t>
            </a:r>
            <a:r>
              <a:rPr lang="el-GR" sz="1100" dirty="0">
                <a:solidFill>
                  <a:srgbClr val="585858"/>
                </a:solidFill>
                <a:latin typeface="Century Gothic"/>
                <a:cs typeface="Century Gothic"/>
              </a:rPr>
              <a:t>, Τμήμα Φαρμακευτικής, Πανεπιστήμιο Πατρών (ΠΠ-ΦΑΡΜ) (Ε.Υ. Δρ. </a:t>
            </a:r>
            <a:r>
              <a:rPr lang="el-GR" sz="1100" dirty="0" err="1">
                <a:solidFill>
                  <a:srgbClr val="585858"/>
                </a:solidFill>
                <a:latin typeface="Century Gothic"/>
                <a:cs typeface="Century Gothic"/>
              </a:rPr>
              <a:t>Γρ</a:t>
            </a:r>
            <a:r>
              <a:rPr lang="el-GR" sz="1100" dirty="0">
                <a:solidFill>
                  <a:srgbClr val="585858"/>
                </a:solidFill>
                <a:latin typeface="Century Gothic"/>
                <a:cs typeface="Century Gothic"/>
              </a:rPr>
              <a:t>. </a:t>
            </a:r>
            <a:r>
              <a:rPr lang="el-GR" sz="1100" dirty="0" err="1">
                <a:solidFill>
                  <a:srgbClr val="585858"/>
                </a:solidFill>
                <a:latin typeface="Century Gothic"/>
                <a:cs typeface="Century Gothic"/>
              </a:rPr>
              <a:t>Σιβολαπένκο</a:t>
            </a:r>
            <a:r>
              <a:rPr lang="el-GR"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l-GR" sz="1100" dirty="0">
                <a:solidFill>
                  <a:srgbClr val="585858"/>
                </a:solidFill>
                <a:latin typeface="Century Gothic"/>
                <a:cs typeface="Century Gothic"/>
              </a:rPr>
              <a:t>Ιουλία &amp; Ειρήνη </a:t>
            </a:r>
            <a:r>
              <a:rPr lang="el-GR" sz="1100" dirty="0" err="1">
                <a:solidFill>
                  <a:srgbClr val="585858"/>
                </a:solidFill>
                <a:latin typeface="Century Gothic"/>
                <a:cs typeface="Century Gothic"/>
              </a:rPr>
              <a:t>Τσέτη</a:t>
            </a:r>
            <a:r>
              <a:rPr lang="el-GR" sz="1100" dirty="0">
                <a:solidFill>
                  <a:srgbClr val="585858"/>
                </a:solidFill>
                <a:latin typeface="Century Gothic"/>
                <a:cs typeface="Century Gothic"/>
              </a:rPr>
              <a:t> Φαρμακευτικά Εργαστήρια ΑΒΕΕ (</a:t>
            </a:r>
            <a:r>
              <a:rPr lang="en-US" sz="1100" dirty="0">
                <a:solidFill>
                  <a:srgbClr val="585858"/>
                </a:solidFill>
                <a:latin typeface="Century Gothic"/>
                <a:cs typeface="Century Gothic"/>
              </a:rPr>
              <a:t>INTERMED ABEE) (</a:t>
            </a:r>
            <a:r>
              <a:rPr lang="el-GR" sz="1100" dirty="0">
                <a:solidFill>
                  <a:srgbClr val="585858"/>
                </a:solidFill>
                <a:latin typeface="Century Gothic"/>
                <a:cs typeface="Century Gothic"/>
              </a:rPr>
              <a:t>Ε.Υ. Β. Λαναρά)</a:t>
            </a:r>
          </a:p>
          <a:p>
            <a:pPr marL="1964055" indent="-171450">
              <a:lnSpc>
                <a:spcPts val="1500"/>
              </a:lnSpc>
              <a:buFont typeface="Arial"/>
              <a:buChar char="•"/>
              <a:tabLst>
                <a:tab pos="1964689" algn="l"/>
              </a:tabLst>
            </a:pPr>
            <a:r>
              <a:rPr lang="en-US" sz="1100" dirty="0" err="1">
                <a:solidFill>
                  <a:srgbClr val="585858"/>
                </a:solidFill>
                <a:latin typeface="Century Gothic"/>
                <a:cs typeface="Century Gothic"/>
              </a:rPr>
              <a:t>ResQ</a:t>
            </a:r>
            <a:r>
              <a:rPr lang="en-US" sz="1100" dirty="0">
                <a:solidFill>
                  <a:srgbClr val="585858"/>
                </a:solidFill>
                <a:latin typeface="Century Gothic"/>
                <a:cs typeface="Century Gothic"/>
              </a:rPr>
              <a:t> Biotech </a:t>
            </a:r>
            <a:r>
              <a:rPr lang="el-GR" sz="1100" dirty="0">
                <a:solidFill>
                  <a:srgbClr val="585858"/>
                </a:solidFill>
                <a:latin typeface="Century Gothic"/>
                <a:cs typeface="Century Gothic"/>
              </a:rPr>
              <a:t>Ιδιωτική Κεφαλαιουχική Εταιρεία (</a:t>
            </a:r>
            <a:r>
              <a:rPr lang="en-US" sz="1100" dirty="0" err="1">
                <a:solidFill>
                  <a:srgbClr val="585858"/>
                </a:solidFill>
                <a:latin typeface="Century Gothic"/>
                <a:cs typeface="Century Gothic"/>
              </a:rPr>
              <a:t>ResQ</a:t>
            </a:r>
            <a:r>
              <a:rPr lang="en-US" sz="1100" dirty="0">
                <a:solidFill>
                  <a:srgbClr val="585858"/>
                </a:solidFill>
                <a:latin typeface="Century Gothic"/>
                <a:cs typeface="Century Gothic"/>
              </a:rPr>
              <a:t>) (</a:t>
            </a:r>
            <a:r>
              <a:rPr lang="el-GR" sz="1100" dirty="0">
                <a:solidFill>
                  <a:srgbClr val="585858"/>
                </a:solidFill>
                <a:latin typeface="Century Gothic"/>
                <a:cs typeface="Century Gothic"/>
              </a:rPr>
              <a:t>Ε.Υ. Δρ. Δ. </a:t>
            </a:r>
            <a:r>
              <a:rPr lang="el-GR" sz="1100" dirty="0" err="1">
                <a:solidFill>
                  <a:srgbClr val="585858"/>
                </a:solidFill>
                <a:latin typeface="Century Gothic"/>
                <a:cs typeface="Century Gothic"/>
              </a:rPr>
              <a:t>Δεληβοριά</a:t>
            </a:r>
            <a:r>
              <a:rPr lang="el-GR" sz="1100" dirty="0">
                <a:solidFill>
                  <a:srgbClr val="585858"/>
                </a:solidFill>
                <a:latin typeface="Century Gothic"/>
                <a:cs typeface="Century Gothic"/>
              </a:rPr>
              <a:t>)</a:t>
            </a:r>
          </a:p>
        </p:txBody>
      </p:sp>
      <p:sp>
        <p:nvSpPr>
          <p:cNvPr id="3" name="object 3"/>
          <p:cNvSpPr/>
          <p:nvPr/>
        </p:nvSpPr>
        <p:spPr>
          <a:xfrm>
            <a:off x="337762" y="3962400"/>
            <a:ext cx="680020" cy="680246"/>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5026152" y="5992367"/>
            <a:ext cx="3950335" cy="783590"/>
            <a:chOff x="5026152" y="5992367"/>
            <a:chExt cx="3950335" cy="783590"/>
          </a:xfrm>
        </p:grpSpPr>
        <p:sp>
          <p:nvSpPr>
            <p:cNvPr id="5" name="object 5"/>
            <p:cNvSpPr/>
            <p:nvPr/>
          </p:nvSpPr>
          <p:spPr>
            <a:xfrm>
              <a:off x="5129784" y="6035039"/>
              <a:ext cx="637032" cy="5760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33288" y="6626350"/>
              <a:ext cx="2426208" cy="1463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125968" y="6108191"/>
              <a:ext cx="765048" cy="42976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440424" y="6147815"/>
              <a:ext cx="1011935" cy="35356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pic>
        <p:nvPicPr>
          <p:cNvPr id="14" name="Picture 13"/>
          <p:cNvPicPr>
            <a:picLocks noChangeAspect="1"/>
          </p:cNvPicPr>
          <p:nvPr/>
        </p:nvPicPr>
        <p:blipFill>
          <a:blip r:embed="rId7"/>
          <a:stretch>
            <a:fillRect/>
          </a:stretch>
        </p:blipFill>
        <p:spPr>
          <a:xfrm>
            <a:off x="1236045" y="3963222"/>
            <a:ext cx="439501" cy="686917"/>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122" y="4745319"/>
            <a:ext cx="967133" cy="678437"/>
          </a:xfrm>
          <a:prstGeom prst="rect">
            <a:avLst/>
          </a:prstGeom>
        </p:spPr>
      </p:pic>
      <p:pic>
        <p:nvPicPr>
          <p:cNvPr id="20" name="Picture 19"/>
          <p:cNvPicPr>
            <a:picLocks noChangeAspect="1"/>
          </p:cNvPicPr>
          <p:nvPr/>
        </p:nvPicPr>
        <p:blipFill>
          <a:blip r:embed="rId9"/>
          <a:stretch>
            <a:fillRect/>
          </a:stretch>
        </p:blipFill>
        <p:spPr>
          <a:xfrm>
            <a:off x="1118793" y="4798945"/>
            <a:ext cx="774483" cy="545903"/>
          </a:xfrm>
          <a:prstGeom prst="rect">
            <a:avLst/>
          </a:prstGeom>
        </p:spPr>
      </p:pic>
      <p:pic>
        <p:nvPicPr>
          <p:cNvPr id="1032" name="Picture 8" descr="Λογότυπος - Πανεπιστήμιο Πατρών"/>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445" y="5344848"/>
            <a:ext cx="828143" cy="828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1"/>
          <a:stretch>
            <a:fillRect/>
          </a:stretch>
        </p:blipFill>
        <p:spPr>
          <a:xfrm>
            <a:off x="1110468" y="5417897"/>
            <a:ext cx="711728" cy="645698"/>
          </a:xfrm>
          <a:prstGeom prst="rect">
            <a:avLst/>
          </a:prstGeom>
        </p:spPr>
      </p:pic>
      <p:pic>
        <p:nvPicPr>
          <p:cNvPr id="22" name="Picture 21"/>
          <p:cNvPicPr>
            <a:picLocks noChangeAspect="1"/>
          </p:cNvPicPr>
          <p:nvPr/>
        </p:nvPicPr>
        <p:blipFill>
          <a:blip r:embed="rId12"/>
          <a:stretch>
            <a:fillRect/>
          </a:stretch>
        </p:blipFill>
        <p:spPr>
          <a:xfrm>
            <a:off x="677772" y="6066797"/>
            <a:ext cx="620040" cy="664329"/>
          </a:xfrm>
          <a:prstGeom prst="rect">
            <a:avLst/>
          </a:prstGeom>
        </p:spPr>
      </p:pic>
      <p:pic>
        <p:nvPicPr>
          <p:cNvPr id="11" name="Picture 19">
            <a:extLst>
              <a:ext uri="{FF2B5EF4-FFF2-40B4-BE49-F238E27FC236}">
                <a16:creationId xmlns:a16="http://schemas.microsoft.com/office/drawing/2014/main" id="{27BD0CE8-B4BD-471D-1882-B108304438E2}"/>
              </a:ext>
            </a:extLst>
          </p:cNvPr>
          <p:cNvPicPr/>
          <p:nvPr/>
        </p:nvPicPr>
        <p:blipFill rotWithShape="1">
          <a:blip r:embed="rId13" cstate="print">
            <a:extLst>
              <a:ext uri="{28A0092B-C50C-407E-A947-70E740481C1C}">
                <a14:useLocalDpi xmlns:a14="http://schemas.microsoft.com/office/drawing/2010/main" val="0"/>
              </a:ext>
            </a:extLst>
          </a:blip>
          <a:srcRect l="8778" t="32905" r="4980" b="23484"/>
          <a:stretch/>
        </p:blipFill>
        <p:spPr>
          <a:xfrm>
            <a:off x="385073" y="2544121"/>
            <a:ext cx="1529014" cy="8599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476" y="691388"/>
            <a:ext cx="8257540" cy="5473293"/>
          </a:xfrm>
          <a:prstGeom prst="rect">
            <a:avLst/>
          </a:prstGeom>
        </p:spPr>
        <p:txBody>
          <a:bodyPr vert="horz" wrap="square" lIns="0" tIns="12700" rIns="0" bIns="0" rtlCol="0">
            <a:spAutoFit/>
          </a:bodyPr>
          <a:lstStyle/>
          <a:p>
            <a:pPr marL="1793239">
              <a:lnSpc>
                <a:spcPct val="100000"/>
              </a:lnSpc>
              <a:spcBef>
                <a:spcPts val="100"/>
              </a:spcBef>
            </a:pPr>
            <a:r>
              <a:rPr sz="1200" b="1" spc="-5" dirty="0">
                <a:solidFill>
                  <a:srgbClr val="1F487C"/>
                </a:solidFill>
                <a:latin typeface="Century Gothic"/>
                <a:cs typeface="Century Gothic"/>
              </a:rPr>
              <a:t>RESEARCH-CREATE-INNOVATE</a:t>
            </a:r>
            <a:endParaRPr sz="1200" dirty="0">
              <a:latin typeface="Century Gothic"/>
              <a:cs typeface="Century Gothic"/>
            </a:endParaRPr>
          </a:p>
          <a:p>
            <a:pPr marL="1793239" marR="315595">
              <a:lnSpc>
                <a:spcPct val="100000"/>
              </a:lnSpc>
              <a:spcBef>
                <a:spcPts val="5"/>
              </a:spcBef>
            </a:pPr>
            <a:r>
              <a:rPr sz="1050" dirty="0">
                <a:latin typeface="Century Gothic"/>
                <a:cs typeface="Century Gothic"/>
              </a:rPr>
              <a:t>Ministry</a:t>
            </a:r>
            <a:r>
              <a:rPr sz="1050" spc="-40" dirty="0">
                <a:latin typeface="Century Gothic"/>
                <a:cs typeface="Century Gothic"/>
              </a:rPr>
              <a:t> </a:t>
            </a:r>
            <a:r>
              <a:rPr sz="1050" dirty="0">
                <a:latin typeface="Century Gothic"/>
                <a:cs typeface="Century Gothic"/>
              </a:rPr>
              <a:t>of</a:t>
            </a:r>
            <a:r>
              <a:rPr sz="1050" spc="-10" dirty="0">
                <a:latin typeface="Century Gothic"/>
                <a:cs typeface="Century Gothic"/>
              </a:rPr>
              <a:t> </a:t>
            </a:r>
            <a:r>
              <a:rPr sz="1050" dirty="0">
                <a:latin typeface="Century Gothic"/>
                <a:cs typeface="Century Gothic"/>
              </a:rPr>
              <a:t>Economy</a:t>
            </a:r>
            <a:r>
              <a:rPr sz="1050" spc="-60" dirty="0">
                <a:latin typeface="Century Gothic"/>
                <a:cs typeface="Century Gothic"/>
              </a:rPr>
              <a:t> </a:t>
            </a:r>
            <a:r>
              <a:rPr sz="1050" dirty="0">
                <a:latin typeface="Century Gothic"/>
                <a:cs typeface="Century Gothic"/>
              </a:rPr>
              <a:t>&amp;</a:t>
            </a:r>
            <a:r>
              <a:rPr sz="1050" spc="5" dirty="0">
                <a:latin typeface="Century Gothic"/>
                <a:cs typeface="Century Gothic"/>
              </a:rPr>
              <a:t> </a:t>
            </a:r>
            <a:r>
              <a:rPr sz="1050" dirty="0">
                <a:latin typeface="Century Gothic"/>
                <a:cs typeface="Century Gothic"/>
              </a:rPr>
              <a:t>Development,</a:t>
            </a:r>
            <a:r>
              <a:rPr sz="1050" spc="-55" dirty="0">
                <a:latin typeface="Century Gothic"/>
                <a:cs typeface="Century Gothic"/>
              </a:rPr>
              <a:t> </a:t>
            </a:r>
            <a:r>
              <a:rPr sz="1050" dirty="0">
                <a:latin typeface="Century Gothic"/>
                <a:cs typeface="Century Gothic"/>
              </a:rPr>
              <a:t>Special</a:t>
            </a:r>
            <a:r>
              <a:rPr sz="1050" spc="-40" dirty="0">
                <a:latin typeface="Century Gothic"/>
                <a:cs typeface="Century Gothic"/>
              </a:rPr>
              <a:t> </a:t>
            </a:r>
            <a:r>
              <a:rPr sz="1050" spc="-5" dirty="0">
                <a:latin typeface="Century Gothic"/>
                <a:cs typeface="Century Gothic"/>
              </a:rPr>
              <a:t>Secretary</a:t>
            </a:r>
            <a:r>
              <a:rPr sz="1050" spc="-10" dirty="0">
                <a:latin typeface="Century Gothic"/>
                <a:cs typeface="Century Gothic"/>
              </a:rPr>
              <a:t> </a:t>
            </a:r>
            <a:r>
              <a:rPr sz="1050" spc="-5" dirty="0">
                <a:latin typeface="Century Gothic"/>
                <a:cs typeface="Century Gothic"/>
              </a:rPr>
              <a:t>For</a:t>
            </a:r>
            <a:r>
              <a:rPr sz="1050" spc="5" dirty="0">
                <a:latin typeface="Century Gothic"/>
                <a:cs typeface="Century Gothic"/>
              </a:rPr>
              <a:t> ERDF</a:t>
            </a:r>
            <a:r>
              <a:rPr sz="1050" spc="-5" dirty="0">
                <a:latin typeface="Century Gothic"/>
                <a:cs typeface="Century Gothic"/>
              </a:rPr>
              <a:t> </a:t>
            </a:r>
            <a:r>
              <a:rPr sz="1050" dirty="0">
                <a:latin typeface="Century Gothic"/>
                <a:cs typeface="Century Gothic"/>
              </a:rPr>
              <a:t>&amp; CF</a:t>
            </a:r>
            <a:r>
              <a:rPr sz="1050" spc="-5" dirty="0">
                <a:latin typeface="Century Gothic"/>
                <a:cs typeface="Century Gothic"/>
              </a:rPr>
              <a:t> </a:t>
            </a:r>
            <a:r>
              <a:rPr sz="1050" dirty="0">
                <a:latin typeface="Century Gothic"/>
                <a:cs typeface="Century Gothic"/>
              </a:rPr>
              <a:t>Managing</a:t>
            </a:r>
            <a:r>
              <a:rPr sz="1050" spc="-80" dirty="0">
                <a:latin typeface="Century Gothic"/>
                <a:cs typeface="Century Gothic"/>
              </a:rPr>
              <a:t> </a:t>
            </a:r>
            <a:r>
              <a:rPr sz="1050" spc="-10" dirty="0">
                <a:latin typeface="Century Gothic"/>
                <a:cs typeface="Century Gothic"/>
              </a:rPr>
              <a:t>Authority</a:t>
            </a:r>
            <a:r>
              <a:rPr sz="1050" spc="40" dirty="0">
                <a:latin typeface="Century Gothic"/>
                <a:cs typeface="Century Gothic"/>
              </a:rPr>
              <a:t> </a:t>
            </a:r>
            <a:r>
              <a:rPr sz="1050" spc="-5" dirty="0">
                <a:latin typeface="Century Gothic"/>
                <a:cs typeface="Century Gothic"/>
              </a:rPr>
              <a:t>Of  EPAnEK, EPAnEK 2014-2020 Operational </a:t>
            </a:r>
            <a:r>
              <a:rPr sz="1050" spc="5" dirty="0">
                <a:latin typeface="Century Gothic"/>
                <a:cs typeface="Century Gothic"/>
              </a:rPr>
              <a:t>Programme </a:t>
            </a:r>
            <a:r>
              <a:rPr sz="1050" dirty="0">
                <a:latin typeface="Century Gothic"/>
                <a:cs typeface="Century Gothic"/>
              </a:rPr>
              <a:t>Competitiveness – Entrepreneurship –  Innovation</a:t>
            </a:r>
            <a:r>
              <a:rPr sz="1050" spc="-100" dirty="0">
                <a:latin typeface="Century Gothic"/>
                <a:cs typeface="Century Gothic"/>
              </a:rPr>
              <a:t> </a:t>
            </a:r>
            <a:r>
              <a:rPr sz="1050" spc="-5" dirty="0">
                <a:latin typeface="Century Gothic"/>
                <a:cs typeface="Century Gothic"/>
              </a:rPr>
              <a:t>(EYDE-ETAK)</a:t>
            </a:r>
            <a:endParaRPr sz="1050" dirty="0">
              <a:latin typeface="Century Gothic"/>
              <a:cs typeface="Century Gothic"/>
            </a:endParaRPr>
          </a:p>
          <a:p>
            <a:pPr marL="1793239" marR="2011680">
              <a:lnSpc>
                <a:spcPts val="1270"/>
              </a:lnSpc>
              <a:spcBef>
                <a:spcPts val="25"/>
              </a:spcBef>
            </a:pPr>
            <a:endParaRPr lang="el-GR" sz="1050" dirty="0">
              <a:latin typeface="Century Gothic"/>
              <a:cs typeface="Century Gothic"/>
            </a:endParaRPr>
          </a:p>
          <a:p>
            <a:pPr marL="1793239" marR="2011680">
              <a:lnSpc>
                <a:spcPts val="1270"/>
              </a:lnSpc>
              <a:spcBef>
                <a:spcPts val="25"/>
              </a:spcBef>
            </a:pPr>
            <a:r>
              <a:rPr sz="1050" dirty="0">
                <a:latin typeface="Century Gothic"/>
                <a:cs typeface="Century Gothic"/>
              </a:rPr>
              <a:t>INTERVENTION: </a:t>
            </a:r>
            <a:r>
              <a:rPr sz="1050" spc="10" dirty="0">
                <a:latin typeface="Century Gothic"/>
                <a:cs typeface="Century Gothic"/>
              </a:rPr>
              <a:t>II.</a:t>
            </a:r>
            <a:r>
              <a:rPr sz="1050" spc="-210" dirty="0">
                <a:latin typeface="Century Gothic"/>
                <a:cs typeface="Century Gothic"/>
              </a:rPr>
              <a:t> </a:t>
            </a:r>
            <a:r>
              <a:rPr sz="1050" dirty="0">
                <a:latin typeface="Century Gothic"/>
                <a:cs typeface="Century Gothic"/>
              </a:rPr>
              <a:t>Business </a:t>
            </a:r>
            <a:r>
              <a:rPr sz="1050" spc="-5" dirty="0">
                <a:latin typeface="Century Gothic"/>
                <a:cs typeface="Century Gothic"/>
              </a:rPr>
              <a:t>Partnerships </a:t>
            </a:r>
            <a:r>
              <a:rPr sz="1050" dirty="0">
                <a:latin typeface="Century Gothic"/>
                <a:cs typeface="Century Gothic"/>
              </a:rPr>
              <a:t>with Research </a:t>
            </a:r>
            <a:r>
              <a:rPr sz="1050" spc="-5" dirty="0">
                <a:latin typeface="Century Gothic"/>
                <a:cs typeface="Century Gothic"/>
              </a:rPr>
              <a:t>Organizations  </a:t>
            </a:r>
            <a:r>
              <a:rPr sz="1050" spc="5" dirty="0">
                <a:latin typeface="Century Gothic"/>
                <a:cs typeface="Century Gothic"/>
              </a:rPr>
              <a:t>PRIORITY </a:t>
            </a:r>
            <a:r>
              <a:rPr sz="1050" spc="-15" dirty="0">
                <a:latin typeface="Century Gothic"/>
                <a:cs typeface="Century Gothic"/>
              </a:rPr>
              <a:t>AREA: </a:t>
            </a:r>
            <a:r>
              <a:rPr lang="en-US" sz="1050" spc="-15" dirty="0">
                <a:latin typeface="Century Gothic"/>
                <a:cs typeface="Century Gothic"/>
              </a:rPr>
              <a:t>5: </a:t>
            </a:r>
            <a:r>
              <a:rPr lang="en-US" sz="1050" spc="10" dirty="0">
                <a:latin typeface="Century Gothic"/>
                <a:cs typeface="Century Gothic"/>
              </a:rPr>
              <a:t>Health &amp; Medicine</a:t>
            </a:r>
            <a:endParaRPr sz="1050" dirty="0">
              <a:latin typeface="Century Gothic"/>
              <a:cs typeface="Century Gothic"/>
            </a:endParaRPr>
          </a:p>
          <a:p>
            <a:pPr marL="1793239">
              <a:lnSpc>
                <a:spcPts val="1205"/>
              </a:lnSpc>
            </a:pPr>
            <a:r>
              <a:rPr sz="1050" spc="-15" dirty="0">
                <a:latin typeface="Century Gothic"/>
                <a:cs typeface="Century Gothic"/>
              </a:rPr>
              <a:t>AREA:</a:t>
            </a:r>
            <a:r>
              <a:rPr sz="1050" spc="45" dirty="0">
                <a:latin typeface="Century Gothic"/>
                <a:cs typeface="Century Gothic"/>
              </a:rPr>
              <a:t> </a:t>
            </a:r>
            <a:r>
              <a:rPr lang="el-GR" sz="1050" spc="-5" dirty="0">
                <a:latin typeface="Century Gothic"/>
                <a:cs typeface="Century Gothic"/>
              </a:rPr>
              <a:t>5</a:t>
            </a:r>
            <a:r>
              <a:rPr lang="en-US" sz="1050" spc="-5" dirty="0">
                <a:latin typeface="Century Gothic"/>
                <a:cs typeface="Century Gothic"/>
              </a:rPr>
              <a:t>.</a:t>
            </a:r>
            <a:r>
              <a:rPr lang="el-GR" sz="1050" spc="-5" dirty="0">
                <a:latin typeface="Century Gothic"/>
                <a:cs typeface="Century Gothic"/>
              </a:rPr>
              <a:t>7</a:t>
            </a:r>
            <a:r>
              <a:rPr sz="1050" spc="-10" dirty="0">
                <a:latin typeface="Century Gothic"/>
                <a:cs typeface="Century Gothic"/>
              </a:rPr>
              <a:t> </a:t>
            </a:r>
            <a:r>
              <a:rPr lang="en-US" sz="1050" spc="-5" dirty="0">
                <a:latin typeface="Century Gothic"/>
                <a:cs typeface="Century Gothic"/>
              </a:rPr>
              <a:t>Identification and validation of new therapeutics, targets and biomarkers for development</a:t>
            </a:r>
            <a:endParaRPr lang="el-GR" sz="1050" spc="-5" dirty="0">
              <a:latin typeface="Century Gothic"/>
              <a:cs typeface="Century Gothic"/>
            </a:endParaRPr>
          </a:p>
          <a:p>
            <a:pPr marL="1793239">
              <a:lnSpc>
                <a:spcPts val="1205"/>
              </a:lnSpc>
            </a:pPr>
            <a:r>
              <a:rPr sz="1050" dirty="0">
                <a:latin typeface="Century Gothic"/>
                <a:cs typeface="Century Gothic"/>
              </a:rPr>
              <a:t>Horizon </a:t>
            </a:r>
            <a:r>
              <a:rPr sz="1050" spc="-5" dirty="0">
                <a:latin typeface="Century Gothic"/>
                <a:cs typeface="Century Gothic"/>
              </a:rPr>
              <a:t>2020 </a:t>
            </a:r>
            <a:r>
              <a:rPr sz="1050" spc="-10" dirty="0">
                <a:latin typeface="Century Gothic"/>
                <a:cs typeface="Century Gothic"/>
              </a:rPr>
              <a:t>CATEGORY: </a:t>
            </a:r>
            <a:r>
              <a:rPr lang="el-GR" sz="1050" dirty="0">
                <a:latin typeface="Century Gothic"/>
                <a:cs typeface="Century Gothic"/>
              </a:rPr>
              <a:t>31050318</a:t>
            </a:r>
            <a:r>
              <a:rPr sz="1050" spc="-10" dirty="0">
                <a:latin typeface="Century Gothic"/>
                <a:cs typeface="Century Gothic"/>
              </a:rPr>
              <a:t>, </a:t>
            </a:r>
            <a:r>
              <a:rPr sz="1050" spc="15" dirty="0">
                <a:latin typeface="Century Gothic"/>
                <a:cs typeface="Century Gothic"/>
              </a:rPr>
              <a:t>MIS: </a:t>
            </a:r>
            <a:r>
              <a:rPr lang="el-GR" sz="1050" dirty="0">
                <a:latin typeface="Century Gothic"/>
                <a:cs typeface="Century Gothic"/>
              </a:rPr>
              <a:t>5131418</a:t>
            </a:r>
            <a:r>
              <a:rPr sz="1050" spc="-10" dirty="0">
                <a:latin typeface="Century Gothic"/>
                <a:cs typeface="Century Gothic"/>
              </a:rPr>
              <a:t>, </a:t>
            </a:r>
            <a:r>
              <a:rPr sz="1050" dirty="0">
                <a:latin typeface="Century Gothic"/>
                <a:cs typeface="Century Gothic"/>
              </a:rPr>
              <a:t>PROJECT CODE:</a:t>
            </a:r>
            <a:r>
              <a:rPr sz="1050" spc="5" dirty="0">
                <a:latin typeface="Century Gothic"/>
                <a:cs typeface="Century Gothic"/>
              </a:rPr>
              <a:t> </a:t>
            </a:r>
            <a:r>
              <a:rPr sz="1050" dirty="0">
                <a:latin typeface="Century Gothic"/>
                <a:cs typeface="Century Gothic"/>
              </a:rPr>
              <a:t>T</a:t>
            </a:r>
            <a:r>
              <a:rPr lang="en-US" sz="1050" dirty="0">
                <a:latin typeface="Century Gothic"/>
                <a:cs typeface="Century Gothic"/>
              </a:rPr>
              <a:t>2</a:t>
            </a:r>
            <a:r>
              <a:rPr sz="1050" dirty="0">
                <a:latin typeface="Century Gothic"/>
                <a:cs typeface="Century Gothic"/>
              </a:rPr>
              <a:t>EDK-</a:t>
            </a:r>
            <a:r>
              <a:rPr lang="en-US" sz="1050" dirty="0">
                <a:latin typeface="Century Gothic"/>
                <a:cs typeface="Century Gothic"/>
              </a:rPr>
              <a:t>02813</a:t>
            </a:r>
            <a:endParaRPr sz="1050" dirty="0">
              <a:latin typeface="Century Gothic"/>
              <a:cs typeface="Century Gothic"/>
            </a:endParaRPr>
          </a:p>
          <a:p>
            <a:pPr marL="1793239">
              <a:lnSpc>
                <a:spcPts val="1255"/>
              </a:lnSpc>
            </a:pPr>
            <a:endParaRPr lang="el-GR" sz="1050" spc="-10" dirty="0">
              <a:latin typeface="Century Gothic"/>
              <a:cs typeface="Century Gothic"/>
            </a:endParaRPr>
          </a:p>
          <a:p>
            <a:pPr marL="1793239">
              <a:lnSpc>
                <a:spcPct val="100000"/>
              </a:lnSpc>
              <a:spcBef>
                <a:spcPts val="15"/>
              </a:spcBef>
            </a:pPr>
            <a:r>
              <a:rPr sz="1050" spc="-10" dirty="0">
                <a:latin typeface="Century Gothic"/>
                <a:cs typeface="Century Gothic"/>
              </a:rPr>
              <a:t>Start </a:t>
            </a:r>
            <a:r>
              <a:rPr sz="1050" spc="-5" dirty="0">
                <a:latin typeface="Century Gothic"/>
                <a:cs typeface="Century Gothic"/>
              </a:rPr>
              <a:t>Date: </a:t>
            </a:r>
            <a:r>
              <a:rPr lang="en-US" sz="1050" spc="-10" dirty="0">
                <a:latin typeface="Century Gothic"/>
                <a:cs typeface="Century Gothic"/>
              </a:rPr>
              <a:t>2</a:t>
            </a:r>
            <a:r>
              <a:rPr lang="el-GR" sz="1050" spc="-10" dirty="0">
                <a:latin typeface="Century Gothic"/>
                <a:cs typeface="Century Gothic"/>
              </a:rPr>
              <a:t>9</a:t>
            </a:r>
            <a:r>
              <a:rPr lang="en-US" sz="1050" spc="-10" dirty="0">
                <a:latin typeface="Century Gothic"/>
                <a:cs typeface="Century Gothic"/>
              </a:rPr>
              <a:t>/7/202</a:t>
            </a:r>
            <a:r>
              <a:rPr lang="el-GR" sz="1050" spc="-10" dirty="0">
                <a:latin typeface="Century Gothic"/>
                <a:cs typeface="Century Gothic"/>
              </a:rPr>
              <a:t>1 </a:t>
            </a:r>
            <a:r>
              <a:rPr lang="en-US" sz="1050" dirty="0">
                <a:latin typeface="Century Gothic"/>
                <a:cs typeface="Century Gothic"/>
              </a:rPr>
              <a:t>End Date</a:t>
            </a:r>
            <a:r>
              <a:rPr lang="el-GR" sz="1050" dirty="0">
                <a:latin typeface="Century Gothic"/>
                <a:cs typeface="Century Gothic"/>
              </a:rPr>
              <a:t>: 30/11/2023</a:t>
            </a:r>
            <a:endParaRPr lang="en-US" sz="1050" dirty="0">
              <a:latin typeface="Century Gothic"/>
              <a:cs typeface="Century Gothic"/>
            </a:endParaRPr>
          </a:p>
          <a:p>
            <a:pPr marL="1793239">
              <a:lnSpc>
                <a:spcPct val="100000"/>
              </a:lnSpc>
              <a:spcBef>
                <a:spcPts val="15"/>
              </a:spcBef>
            </a:pPr>
            <a:endParaRPr lang="en-US" sz="1050" dirty="0">
              <a:latin typeface="Century Gothic"/>
              <a:cs typeface="Century Gothic"/>
            </a:endParaRPr>
          </a:p>
          <a:p>
            <a:pPr marL="1793239">
              <a:lnSpc>
                <a:spcPct val="100000"/>
              </a:lnSpc>
              <a:spcBef>
                <a:spcPts val="15"/>
              </a:spcBef>
            </a:pPr>
            <a:r>
              <a:rPr lang="en-US" sz="1050" spc="-5" dirty="0">
                <a:latin typeface="Century Gothic"/>
                <a:cs typeface="Century Gothic"/>
              </a:rPr>
              <a:t>Budget</a:t>
            </a:r>
            <a:r>
              <a:rPr lang="el-GR" sz="1050" dirty="0">
                <a:latin typeface="Century Gothic"/>
                <a:cs typeface="Century Gothic"/>
              </a:rPr>
              <a:t>: </a:t>
            </a:r>
            <a:r>
              <a:rPr lang="el-GR" sz="1050" b="1" dirty="0">
                <a:latin typeface="Century Gothic"/>
                <a:cs typeface="Century Gothic"/>
              </a:rPr>
              <a:t>999.861,98€</a:t>
            </a:r>
          </a:p>
          <a:p>
            <a:pPr marL="1793239">
              <a:lnSpc>
                <a:spcPts val="1255"/>
              </a:lnSpc>
            </a:pPr>
            <a:endParaRPr lang="en-US" sz="1050" spc="-10" dirty="0">
              <a:latin typeface="Century Gothic"/>
              <a:cs typeface="Century Gothic"/>
            </a:endParaRPr>
          </a:p>
          <a:p>
            <a:pPr>
              <a:lnSpc>
                <a:spcPct val="100000"/>
              </a:lnSpc>
            </a:pPr>
            <a:endParaRPr sz="100" dirty="0">
              <a:latin typeface="Century Gothic"/>
              <a:cs typeface="Century Gothic"/>
            </a:endParaRPr>
          </a:p>
          <a:p>
            <a:pPr marL="1793239">
              <a:lnSpc>
                <a:spcPct val="100000"/>
              </a:lnSpc>
              <a:spcBef>
                <a:spcPts val="1365"/>
              </a:spcBef>
            </a:pPr>
            <a:r>
              <a:rPr sz="1800" spc="5" dirty="0">
                <a:solidFill>
                  <a:srgbClr val="1F487C"/>
                </a:solidFill>
                <a:latin typeface="Century Gothic"/>
                <a:cs typeface="Century Gothic"/>
              </a:rPr>
              <a:t>Beneficiaries</a:t>
            </a:r>
            <a:endParaRPr sz="1800" dirty="0">
              <a:latin typeface="Century Gothic"/>
              <a:cs typeface="Century Gothic"/>
            </a:endParaRPr>
          </a:p>
          <a:p>
            <a:pPr marL="1964055" indent="-171450">
              <a:lnSpc>
                <a:spcPts val="1500"/>
              </a:lnSpc>
              <a:buFont typeface="Arial"/>
              <a:buChar char="•"/>
              <a:tabLst>
                <a:tab pos="1964689" algn="l"/>
              </a:tabLst>
            </a:pPr>
            <a:r>
              <a:rPr lang="en-US" sz="1100" dirty="0">
                <a:latin typeface="Century Gothic"/>
                <a:cs typeface="Century Gothic"/>
              </a:rPr>
              <a:t>National Hellenic Research Foundation, Institute of Chemical Biology (Principal investigator:</a:t>
            </a:r>
            <a:r>
              <a:rPr lang="el-GR" sz="1100" dirty="0">
                <a:latin typeface="Century Gothic"/>
                <a:cs typeface="Century Gothic"/>
              </a:rPr>
              <a:t> </a:t>
            </a:r>
            <a:r>
              <a:rPr lang="en-US" sz="1100" dirty="0">
                <a:latin typeface="Century Gothic"/>
                <a:cs typeface="Century Gothic"/>
              </a:rPr>
              <a:t>Dr. Georgios </a:t>
            </a:r>
            <a:r>
              <a:rPr lang="en-US" sz="1100" dirty="0" err="1">
                <a:latin typeface="Century Gothic"/>
                <a:cs typeface="Century Gothic"/>
              </a:rPr>
              <a:t>Skretas</a:t>
            </a:r>
            <a:r>
              <a:rPr lang="en-US" sz="1100" dirty="0">
                <a:latin typeface="Century Gothic"/>
                <a:cs typeface="Century Gothic"/>
              </a:rPr>
              <a:t>)</a:t>
            </a:r>
            <a:endParaRPr lang="el-GR" sz="1100" dirty="0">
              <a:latin typeface="Century Gothic"/>
              <a:cs typeface="Century Gothic"/>
            </a:endParaRP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Department of </a:t>
            </a:r>
            <a:r>
              <a:rPr lang="en-US" sz="1100" dirty="0" err="1">
                <a:solidFill>
                  <a:srgbClr val="585858"/>
                </a:solidFill>
                <a:latin typeface="Century Gothic"/>
                <a:cs typeface="Century Gothic"/>
              </a:rPr>
              <a:t>Pharmacognosy</a:t>
            </a:r>
            <a:r>
              <a:rPr lang="en-US" sz="1100" dirty="0">
                <a:solidFill>
                  <a:srgbClr val="585858"/>
                </a:solidFill>
                <a:latin typeface="Century Gothic"/>
                <a:cs typeface="Century Gothic"/>
              </a:rPr>
              <a:t> &amp; Chemistry of Natural Products, Department of Pharmacy, National and </a:t>
            </a:r>
            <a:r>
              <a:rPr lang="en-US" sz="1100" dirty="0" err="1">
                <a:solidFill>
                  <a:srgbClr val="585858"/>
                </a:solidFill>
                <a:latin typeface="Century Gothic"/>
                <a:cs typeface="Century Gothic"/>
              </a:rPr>
              <a:t>Kapodistrian</a:t>
            </a:r>
            <a:r>
              <a:rPr lang="en-US" sz="1100" dirty="0">
                <a:solidFill>
                  <a:srgbClr val="585858"/>
                </a:solidFill>
                <a:latin typeface="Century Gothic"/>
                <a:cs typeface="Century Gothic"/>
              </a:rPr>
              <a:t> University of Athens (E.Y. Dr. </a:t>
            </a:r>
            <a:r>
              <a:rPr lang="en-US" sz="1100" dirty="0" err="1">
                <a:solidFill>
                  <a:srgbClr val="585858"/>
                </a:solidFill>
                <a:latin typeface="Century Gothic"/>
                <a:cs typeface="Century Gothic"/>
              </a:rPr>
              <a:t>Efst</a:t>
            </a:r>
            <a:r>
              <a:rPr lang="en-US" sz="1100" dirty="0">
                <a:solidFill>
                  <a:srgbClr val="585858"/>
                </a:solidFill>
                <a:latin typeface="Century Gothic"/>
                <a:cs typeface="Century Gothic"/>
              </a:rPr>
              <a:t>. </a:t>
            </a:r>
            <a:r>
              <a:rPr lang="en-US" sz="1100" dirty="0" err="1">
                <a:solidFill>
                  <a:srgbClr val="585858"/>
                </a:solidFill>
                <a:latin typeface="Century Gothic"/>
                <a:cs typeface="Century Gothic"/>
              </a:rPr>
              <a:t>Ioannou</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Biochemistry Laboratory, Department of Chemistry, National and </a:t>
            </a:r>
            <a:r>
              <a:rPr lang="en-US" sz="1100" dirty="0" err="1">
                <a:solidFill>
                  <a:srgbClr val="585858"/>
                </a:solidFill>
                <a:latin typeface="Century Gothic"/>
                <a:cs typeface="Century Gothic"/>
              </a:rPr>
              <a:t>Kapodistrian</a:t>
            </a:r>
            <a:r>
              <a:rPr lang="en-US" sz="1100" dirty="0">
                <a:solidFill>
                  <a:srgbClr val="585858"/>
                </a:solidFill>
                <a:latin typeface="Century Gothic"/>
                <a:cs typeface="Century Gothic"/>
              </a:rPr>
              <a:t> University of Athens (E.Y. Dr. </a:t>
            </a:r>
            <a:r>
              <a:rPr lang="en-US" sz="1100" dirty="0" err="1">
                <a:solidFill>
                  <a:srgbClr val="585858"/>
                </a:solidFill>
                <a:latin typeface="Century Gothic"/>
                <a:cs typeface="Century Gothic"/>
              </a:rPr>
              <a:t>Ev</a:t>
            </a:r>
            <a:r>
              <a:rPr lang="en-US" sz="1100" dirty="0">
                <a:solidFill>
                  <a:srgbClr val="585858"/>
                </a:solidFill>
                <a:latin typeface="Century Gothic"/>
                <a:cs typeface="Century Gothic"/>
              </a:rPr>
              <a:t>. </a:t>
            </a:r>
            <a:r>
              <a:rPr lang="en-US" sz="1100" dirty="0" err="1">
                <a:solidFill>
                  <a:srgbClr val="585858"/>
                </a:solidFill>
                <a:latin typeface="Century Gothic"/>
                <a:cs typeface="Century Gothic"/>
              </a:rPr>
              <a:t>Emmanuilidou</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Medical Biological Research Foundation of the Academy of Athens (E.Y. Dr. K. </a:t>
            </a:r>
            <a:r>
              <a:rPr lang="en-US" sz="1100" dirty="0" err="1">
                <a:solidFill>
                  <a:srgbClr val="585858"/>
                </a:solidFill>
                <a:latin typeface="Century Gothic"/>
                <a:cs typeface="Century Gothic"/>
              </a:rPr>
              <a:t>Vekrelis</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Hellenic Pasteur Institute (E.Y. </a:t>
            </a:r>
            <a:r>
              <a:rPr lang="en-US" sz="1100" dirty="0" err="1">
                <a:solidFill>
                  <a:srgbClr val="585858"/>
                </a:solidFill>
                <a:latin typeface="Century Gothic"/>
                <a:cs typeface="Century Gothic"/>
              </a:rPr>
              <a:t>Eug</a:t>
            </a:r>
            <a:r>
              <a:rPr lang="en-US" sz="1100" dirty="0">
                <a:solidFill>
                  <a:srgbClr val="585858"/>
                </a:solidFill>
                <a:latin typeface="Century Gothic"/>
                <a:cs typeface="Century Gothic"/>
              </a:rPr>
              <a:t>. </a:t>
            </a:r>
            <a:r>
              <a:rPr lang="en-US" sz="1100" dirty="0" err="1">
                <a:solidFill>
                  <a:srgbClr val="585858"/>
                </a:solidFill>
                <a:latin typeface="Century Gothic"/>
                <a:cs typeface="Century Gothic"/>
              </a:rPr>
              <a:t>Konstantakis</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Pharmacokinetics Laboratory, Department of Pharmacy, University of </a:t>
            </a:r>
            <a:r>
              <a:rPr lang="en-US" sz="1100" dirty="0" err="1">
                <a:solidFill>
                  <a:srgbClr val="585858"/>
                </a:solidFill>
                <a:latin typeface="Century Gothic"/>
                <a:cs typeface="Century Gothic"/>
              </a:rPr>
              <a:t>Patras</a:t>
            </a:r>
            <a:r>
              <a:rPr lang="en-US" sz="1100" dirty="0">
                <a:solidFill>
                  <a:srgbClr val="585858"/>
                </a:solidFill>
                <a:latin typeface="Century Gothic"/>
                <a:cs typeface="Century Gothic"/>
              </a:rPr>
              <a:t> (E.Y. Dr. Gr. </a:t>
            </a:r>
            <a:r>
              <a:rPr lang="en-US" sz="1100" dirty="0" err="1">
                <a:solidFill>
                  <a:srgbClr val="585858"/>
                </a:solidFill>
                <a:latin typeface="Century Gothic"/>
                <a:cs typeface="Century Gothic"/>
              </a:rPr>
              <a:t>Sivolapenko</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a:solidFill>
                  <a:srgbClr val="585858"/>
                </a:solidFill>
                <a:latin typeface="Century Gothic"/>
                <a:cs typeface="Century Gothic"/>
              </a:rPr>
              <a:t>Iulia &amp; </a:t>
            </a:r>
            <a:r>
              <a:rPr lang="en-US" sz="1100" dirty="0" err="1">
                <a:solidFill>
                  <a:srgbClr val="585858"/>
                </a:solidFill>
                <a:latin typeface="Century Gothic"/>
                <a:cs typeface="Century Gothic"/>
              </a:rPr>
              <a:t>Irini</a:t>
            </a:r>
            <a:r>
              <a:rPr lang="en-US" sz="1100" dirty="0">
                <a:solidFill>
                  <a:srgbClr val="585858"/>
                </a:solidFill>
                <a:latin typeface="Century Gothic"/>
                <a:cs typeface="Century Gothic"/>
              </a:rPr>
              <a:t> </a:t>
            </a:r>
            <a:r>
              <a:rPr lang="en-US" sz="1100" dirty="0" err="1">
                <a:solidFill>
                  <a:srgbClr val="585858"/>
                </a:solidFill>
                <a:latin typeface="Century Gothic"/>
                <a:cs typeface="Century Gothic"/>
              </a:rPr>
              <a:t>Tseti</a:t>
            </a:r>
            <a:r>
              <a:rPr lang="en-US" sz="1100" dirty="0">
                <a:solidFill>
                  <a:srgbClr val="585858"/>
                </a:solidFill>
                <a:latin typeface="Century Gothic"/>
                <a:cs typeface="Century Gothic"/>
              </a:rPr>
              <a:t> Pharmaceutical Laboratories ABEE </a:t>
            </a:r>
            <a:r>
              <a:rPr lang="el-GR" sz="1100" dirty="0">
                <a:solidFill>
                  <a:srgbClr val="585858"/>
                </a:solidFill>
                <a:latin typeface="Century Gothic"/>
                <a:cs typeface="Century Gothic"/>
              </a:rPr>
              <a:t>- </a:t>
            </a:r>
            <a:r>
              <a:rPr lang="en-US" sz="1100" dirty="0">
                <a:solidFill>
                  <a:srgbClr val="585858"/>
                </a:solidFill>
                <a:latin typeface="Century Gothic"/>
                <a:cs typeface="Century Gothic"/>
              </a:rPr>
              <a:t>INTERMED ABEE (E.Y. V. </a:t>
            </a:r>
            <a:r>
              <a:rPr lang="en-US" sz="1100" dirty="0" err="1">
                <a:solidFill>
                  <a:srgbClr val="585858"/>
                </a:solidFill>
                <a:latin typeface="Century Gothic"/>
                <a:cs typeface="Century Gothic"/>
              </a:rPr>
              <a:t>Lanaras</a:t>
            </a:r>
            <a:r>
              <a:rPr lang="en-US" sz="1100" dirty="0">
                <a:solidFill>
                  <a:srgbClr val="585858"/>
                </a:solidFill>
                <a:latin typeface="Century Gothic"/>
                <a:cs typeface="Century Gothic"/>
              </a:rPr>
              <a:t>)</a:t>
            </a:r>
          </a:p>
          <a:p>
            <a:pPr marL="1964055" indent="-171450">
              <a:lnSpc>
                <a:spcPts val="1500"/>
              </a:lnSpc>
              <a:buFont typeface="Arial"/>
              <a:buChar char="•"/>
              <a:tabLst>
                <a:tab pos="1964689" algn="l"/>
              </a:tabLst>
            </a:pPr>
            <a:r>
              <a:rPr lang="en-US" sz="1100" dirty="0" err="1">
                <a:solidFill>
                  <a:srgbClr val="585858"/>
                </a:solidFill>
                <a:latin typeface="Century Gothic"/>
                <a:cs typeface="Century Gothic"/>
              </a:rPr>
              <a:t>ResQ</a:t>
            </a:r>
            <a:r>
              <a:rPr lang="en-US" sz="1100" dirty="0">
                <a:solidFill>
                  <a:srgbClr val="585858"/>
                </a:solidFill>
                <a:latin typeface="Century Gothic"/>
                <a:cs typeface="Century Gothic"/>
              </a:rPr>
              <a:t> Biotech Private Capital Company (</a:t>
            </a:r>
            <a:r>
              <a:rPr lang="en-US" sz="1100" dirty="0" err="1">
                <a:solidFill>
                  <a:srgbClr val="585858"/>
                </a:solidFill>
                <a:latin typeface="Century Gothic"/>
                <a:cs typeface="Century Gothic"/>
              </a:rPr>
              <a:t>ResQ</a:t>
            </a:r>
            <a:r>
              <a:rPr lang="en-US" sz="1100" dirty="0">
                <a:solidFill>
                  <a:srgbClr val="585858"/>
                </a:solidFill>
                <a:latin typeface="Century Gothic"/>
                <a:cs typeface="Century Gothic"/>
              </a:rPr>
              <a:t>) (E.Y. Dr. D. </a:t>
            </a:r>
            <a:r>
              <a:rPr lang="en-US" sz="1100" dirty="0" err="1">
                <a:solidFill>
                  <a:srgbClr val="585858"/>
                </a:solidFill>
                <a:latin typeface="Century Gothic"/>
                <a:cs typeface="Century Gothic"/>
              </a:rPr>
              <a:t>Delivoria</a:t>
            </a:r>
            <a:r>
              <a:rPr lang="en-US" sz="1100" dirty="0">
                <a:solidFill>
                  <a:srgbClr val="585858"/>
                </a:solidFill>
                <a:latin typeface="Century Gothic"/>
                <a:cs typeface="Century Gothic"/>
              </a:rPr>
              <a:t>)</a:t>
            </a:r>
            <a:endParaRPr lang="el-GR" sz="1100" dirty="0">
              <a:solidFill>
                <a:srgbClr val="585858"/>
              </a:solidFill>
              <a:latin typeface="Century Gothic"/>
              <a:cs typeface="Century Gothic"/>
            </a:endParaRPr>
          </a:p>
          <a:p>
            <a:pPr marL="1792605">
              <a:lnSpc>
                <a:spcPts val="1500"/>
              </a:lnSpc>
              <a:tabLst>
                <a:tab pos="1964689" algn="l"/>
              </a:tabLst>
            </a:pPr>
            <a:endParaRPr lang="el-GR" sz="1100" dirty="0">
              <a:latin typeface="Century Gothic"/>
              <a:cs typeface="Century Gothic"/>
            </a:endParaRPr>
          </a:p>
          <a:p>
            <a:pPr marL="1964055" indent="-171450">
              <a:lnSpc>
                <a:spcPts val="1500"/>
              </a:lnSpc>
              <a:buFont typeface="Arial"/>
              <a:buChar char="•"/>
              <a:tabLst>
                <a:tab pos="1964689" algn="l"/>
              </a:tabLst>
            </a:pPr>
            <a:endParaRPr lang="el-GR" sz="1100" dirty="0">
              <a:latin typeface="Century Gothic"/>
              <a:cs typeface="Century Gothic"/>
            </a:endParaRPr>
          </a:p>
        </p:txBody>
      </p:sp>
      <p:grpSp>
        <p:nvGrpSpPr>
          <p:cNvPr id="4" name="object 4"/>
          <p:cNvGrpSpPr/>
          <p:nvPr/>
        </p:nvGrpSpPr>
        <p:grpSpPr>
          <a:xfrm>
            <a:off x="5026152" y="5992367"/>
            <a:ext cx="3950335" cy="783590"/>
            <a:chOff x="5026152" y="5992367"/>
            <a:chExt cx="3950335" cy="783590"/>
          </a:xfrm>
        </p:grpSpPr>
        <p:sp>
          <p:nvSpPr>
            <p:cNvPr id="5" name="object 5"/>
            <p:cNvSpPr/>
            <p:nvPr/>
          </p:nvSpPr>
          <p:spPr>
            <a:xfrm>
              <a:off x="5129784" y="6035039"/>
              <a:ext cx="637032" cy="5760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33288" y="6626350"/>
              <a:ext cx="2426208" cy="1463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125968" y="6108191"/>
              <a:ext cx="765048" cy="42976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440424" y="6147815"/>
              <a:ext cx="1011935" cy="35356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sp>
        <p:nvSpPr>
          <p:cNvPr id="11" name="object 3"/>
          <p:cNvSpPr/>
          <p:nvPr/>
        </p:nvSpPr>
        <p:spPr>
          <a:xfrm>
            <a:off x="368549" y="3962167"/>
            <a:ext cx="680020" cy="680246"/>
          </a:xfrm>
          <a:prstGeom prst="rect">
            <a:avLst/>
          </a:prstGeom>
          <a:blipFill>
            <a:blip r:embed="rId6" cstate="print"/>
            <a:stretch>
              <a:fillRect/>
            </a:stretch>
          </a:blipFill>
        </p:spPr>
        <p:txBody>
          <a:bodyPr wrap="square" lIns="0" tIns="0" rIns="0" bIns="0" rtlCol="0"/>
          <a:lstStyle/>
          <a:p>
            <a:endParaRPr/>
          </a:p>
        </p:txBody>
      </p:sp>
      <p:pic>
        <p:nvPicPr>
          <p:cNvPr id="12" name="Picture 11"/>
          <p:cNvPicPr>
            <a:picLocks noChangeAspect="1"/>
          </p:cNvPicPr>
          <p:nvPr/>
        </p:nvPicPr>
        <p:blipFill>
          <a:blip r:embed="rId7"/>
          <a:stretch>
            <a:fillRect/>
          </a:stretch>
        </p:blipFill>
        <p:spPr>
          <a:xfrm>
            <a:off x="1266832" y="3962989"/>
            <a:ext cx="439501" cy="68691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909" y="4745086"/>
            <a:ext cx="967133" cy="678437"/>
          </a:xfrm>
          <a:prstGeom prst="rect">
            <a:avLst/>
          </a:prstGeom>
        </p:spPr>
      </p:pic>
      <p:pic>
        <p:nvPicPr>
          <p:cNvPr id="14" name="Picture 13"/>
          <p:cNvPicPr>
            <a:picLocks noChangeAspect="1"/>
          </p:cNvPicPr>
          <p:nvPr/>
        </p:nvPicPr>
        <p:blipFill>
          <a:blip r:embed="rId9"/>
          <a:stretch>
            <a:fillRect/>
          </a:stretch>
        </p:blipFill>
        <p:spPr>
          <a:xfrm>
            <a:off x="1149580" y="4798712"/>
            <a:ext cx="774483" cy="545903"/>
          </a:xfrm>
          <a:prstGeom prst="rect">
            <a:avLst/>
          </a:prstGeom>
        </p:spPr>
      </p:pic>
      <p:pic>
        <p:nvPicPr>
          <p:cNvPr id="15" name="Picture 8" descr="Λογότυπος - Πανεπιστήμιο Πατρών"/>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232" y="5344615"/>
            <a:ext cx="828143" cy="828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a:stretch>
            <a:fillRect/>
          </a:stretch>
        </p:blipFill>
        <p:spPr>
          <a:xfrm>
            <a:off x="1141255" y="5417664"/>
            <a:ext cx="711728" cy="645698"/>
          </a:xfrm>
          <a:prstGeom prst="rect">
            <a:avLst/>
          </a:prstGeom>
        </p:spPr>
      </p:pic>
      <p:pic>
        <p:nvPicPr>
          <p:cNvPr id="17" name="Picture 16"/>
          <p:cNvPicPr>
            <a:picLocks noChangeAspect="1"/>
          </p:cNvPicPr>
          <p:nvPr/>
        </p:nvPicPr>
        <p:blipFill>
          <a:blip r:embed="rId12"/>
          <a:stretch>
            <a:fillRect/>
          </a:stretch>
        </p:blipFill>
        <p:spPr>
          <a:xfrm>
            <a:off x="708559" y="6066564"/>
            <a:ext cx="620040" cy="664329"/>
          </a:xfrm>
          <a:prstGeom prst="rect">
            <a:avLst/>
          </a:prstGeom>
        </p:spPr>
      </p:pic>
      <p:pic>
        <p:nvPicPr>
          <p:cNvPr id="3" name="Picture 19">
            <a:extLst>
              <a:ext uri="{FF2B5EF4-FFF2-40B4-BE49-F238E27FC236}">
                <a16:creationId xmlns:a16="http://schemas.microsoft.com/office/drawing/2014/main" id="{F280F220-21BD-8F83-E275-7E56410093B3}"/>
              </a:ext>
            </a:extLst>
          </p:cNvPr>
          <p:cNvPicPr/>
          <p:nvPr/>
        </p:nvPicPr>
        <p:blipFill rotWithShape="1">
          <a:blip r:embed="rId13" cstate="print">
            <a:extLst>
              <a:ext uri="{28A0092B-C50C-407E-A947-70E740481C1C}">
                <a14:useLocalDpi xmlns:a14="http://schemas.microsoft.com/office/drawing/2010/main" val="0"/>
              </a:ext>
            </a:extLst>
          </a:blip>
          <a:srcRect l="8778" t="32905" r="4980" b="23484"/>
          <a:stretch/>
        </p:blipFill>
        <p:spPr>
          <a:xfrm>
            <a:off x="385073" y="2544121"/>
            <a:ext cx="1529014" cy="8599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1647" y="1571258"/>
            <a:ext cx="7974829" cy="4470455"/>
          </a:xfrm>
          <a:prstGeom prst="rect">
            <a:avLst/>
          </a:prstGeom>
        </p:spPr>
        <p:txBody>
          <a:bodyPr vert="horz" wrap="square" lIns="0" tIns="12700" rIns="0" bIns="0" rtlCol="0">
            <a:spAutoFit/>
          </a:bodyPr>
          <a:lstStyle/>
          <a:p>
            <a:pPr marL="12700" marR="5080" algn="r">
              <a:lnSpc>
                <a:spcPct val="100000"/>
              </a:lnSpc>
              <a:spcBef>
                <a:spcPts val="100"/>
              </a:spcBef>
            </a:pPr>
            <a:r>
              <a:rPr lang="el-GR" sz="1250" b="1" spc="-10" dirty="0" err="1">
                <a:latin typeface="Century Gothic"/>
                <a:cs typeface="Century Gothic"/>
              </a:rPr>
              <a:t>Αντικε</a:t>
            </a:r>
            <a:r>
              <a:rPr lang="en-US" sz="1250" b="1" spc="-10" dirty="0" err="1">
                <a:latin typeface="Century Gothic"/>
                <a:cs typeface="Century Gothic"/>
              </a:rPr>
              <a:t>ί</a:t>
            </a:r>
            <a:r>
              <a:rPr lang="el-GR" sz="1250" b="1" spc="-10" dirty="0" err="1">
                <a:latin typeface="Century Gothic"/>
                <a:cs typeface="Century Gothic"/>
              </a:rPr>
              <a:t>μενο</a:t>
            </a:r>
            <a:r>
              <a:rPr lang="el-GR" sz="1250" b="1" spc="-10" dirty="0">
                <a:latin typeface="Century Gothic"/>
                <a:cs typeface="Century Gothic"/>
              </a:rPr>
              <a:t> του έργου</a:t>
            </a:r>
            <a:endParaRPr lang="en-US" sz="1250" b="1" spc="-10" dirty="0">
              <a:latin typeface="Century Gothic"/>
              <a:cs typeface="Century Gothic"/>
            </a:endParaRPr>
          </a:p>
          <a:p>
            <a:pPr marL="12700" marR="5080" algn="just">
              <a:lnSpc>
                <a:spcPct val="100000"/>
              </a:lnSpc>
              <a:spcBef>
                <a:spcPts val="100"/>
              </a:spcBef>
            </a:pPr>
            <a:r>
              <a:rPr lang="el-GR" sz="1050" spc="-10" dirty="0">
                <a:latin typeface="Century Gothic"/>
                <a:cs typeface="Century Gothic"/>
              </a:rPr>
              <a:t>Η </a:t>
            </a:r>
            <a:r>
              <a:rPr lang="el-GR" sz="1050" b="1" spc="-10" dirty="0">
                <a:latin typeface="Century Gothic"/>
                <a:cs typeface="Century Gothic"/>
              </a:rPr>
              <a:t>νόσος </a:t>
            </a:r>
            <a:r>
              <a:rPr lang="el-GR" sz="1050" b="1" spc="-10" dirty="0" err="1">
                <a:latin typeface="Century Gothic"/>
                <a:cs typeface="Century Gothic"/>
              </a:rPr>
              <a:t>Parkinson</a:t>
            </a:r>
            <a:r>
              <a:rPr lang="el-GR" sz="1050" b="1" spc="-10" dirty="0">
                <a:latin typeface="Century Gothic"/>
                <a:cs typeface="Century Gothic"/>
              </a:rPr>
              <a:t> (</a:t>
            </a:r>
            <a:r>
              <a:rPr lang="el-GR" sz="1050" b="1" spc="-10" dirty="0" err="1">
                <a:latin typeface="Century Gothic"/>
                <a:cs typeface="Century Gothic"/>
              </a:rPr>
              <a:t>Parkinson’s</a:t>
            </a:r>
            <a:r>
              <a:rPr lang="el-GR" sz="1050" b="1" spc="-10" dirty="0">
                <a:latin typeface="Century Gothic"/>
                <a:cs typeface="Century Gothic"/>
              </a:rPr>
              <a:t> </a:t>
            </a:r>
            <a:r>
              <a:rPr lang="el-GR" sz="1050" b="1" spc="-10" dirty="0" err="1">
                <a:latin typeface="Century Gothic"/>
                <a:cs typeface="Century Gothic"/>
              </a:rPr>
              <a:t>disease</a:t>
            </a:r>
            <a:r>
              <a:rPr lang="el-GR" sz="1050" b="1" spc="-10" dirty="0">
                <a:latin typeface="Century Gothic"/>
                <a:cs typeface="Century Gothic"/>
              </a:rPr>
              <a:t>, PD) </a:t>
            </a:r>
            <a:r>
              <a:rPr lang="el-GR" sz="1050" spc="-10" dirty="0">
                <a:latin typeface="Century Gothic"/>
                <a:cs typeface="Century Gothic"/>
              </a:rPr>
              <a:t>είναι η δεύτερη σε συχνότητα </a:t>
            </a:r>
            <a:r>
              <a:rPr lang="el-GR" sz="1050" b="1" spc="-10" dirty="0" err="1">
                <a:latin typeface="Century Gothic"/>
                <a:cs typeface="Century Gothic"/>
              </a:rPr>
              <a:t>νευροεκφυλιστική</a:t>
            </a:r>
            <a:r>
              <a:rPr lang="el-GR" sz="1050" b="1" spc="-10" dirty="0">
                <a:latin typeface="Century Gothic"/>
                <a:cs typeface="Century Gothic"/>
              </a:rPr>
              <a:t> ασθένεια </a:t>
            </a:r>
            <a:r>
              <a:rPr lang="el-GR" sz="1050" spc="-10" dirty="0">
                <a:latin typeface="Century Gothic"/>
                <a:cs typeface="Century Gothic"/>
              </a:rPr>
              <a:t>μετά τη </a:t>
            </a:r>
            <a:r>
              <a:rPr lang="el-GR" sz="1050" spc="-10" dirty="0" err="1">
                <a:latin typeface="Century Gothic"/>
                <a:cs typeface="Century Gothic"/>
              </a:rPr>
              <a:t>νόσο</a:t>
            </a:r>
            <a:r>
              <a:rPr lang="el-GR" sz="1050" spc="-10" dirty="0">
                <a:latin typeface="Century Gothic"/>
                <a:cs typeface="Century Gothic"/>
              </a:rPr>
              <a:t> </a:t>
            </a:r>
            <a:r>
              <a:rPr lang="el-GR" sz="1050" spc="-10" dirty="0" err="1">
                <a:latin typeface="Century Gothic"/>
                <a:cs typeface="Century Gothic"/>
              </a:rPr>
              <a:t>Alzheimer</a:t>
            </a:r>
            <a:r>
              <a:rPr lang="el-GR" sz="1050" spc="-10" dirty="0">
                <a:latin typeface="Century Gothic"/>
                <a:cs typeface="Century Gothic"/>
              </a:rPr>
              <a:t>. Η PD οφείλεται στον εκφυλισμό των </a:t>
            </a:r>
            <a:r>
              <a:rPr lang="el-GR" sz="1050" spc="-10" dirty="0" err="1">
                <a:latin typeface="Century Gothic"/>
                <a:cs typeface="Century Gothic"/>
              </a:rPr>
              <a:t>ντοπαμινεργικών</a:t>
            </a:r>
            <a:r>
              <a:rPr lang="el-GR" sz="1050" spc="-10" dirty="0">
                <a:latin typeface="Century Gothic"/>
                <a:cs typeface="Century Gothic"/>
              </a:rPr>
              <a:t> νευρώνων της μέλαινας ουσίας και των νευρικών τους απολήξεων. </a:t>
            </a:r>
            <a:r>
              <a:rPr lang="el-GR" sz="1050" b="1" spc="-10" dirty="0">
                <a:latin typeface="Century Gothic"/>
                <a:cs typeface="Century Gothic"/>
              </a:rPr>
              <a:t>Προκαλεί</a:t>
            </a:r>
            <a:r>
              <a:rPr lang="el-GR" sz="1050" spc="-10" dirty="0">
                <a:latin typeface="Century Gothic"/>
                <a:cs typeface="Century Gothic"/>
              </a:rPr>
              <a:t> </a:t>
            </a:r>
            <a:r>
              <a:rPr lang="el-GR" sz="1050" b="1" spc="-10" dirty="0">
                <a:latin typeface="Century Gothic"/>
                <a:cs typeface="Century Gothic"/>
              </a:rPr>
              <a:t>κινητικές δυσλειτουργίες</a:t>
            </a:r>
            <a:r>
              <a:rPr lang="el-GR" sz="1050" spc="-10" dirty="0">
                <a:latin typeface="Century Gothic"/>
                <a:cs typeface="Century Gothic"/>
              </a:rPr>
              <a:t>, όπως τρέμουλο στα άκρα, αλλά και μη-κινητικά συμπτώματα. Οι εγκεκριμένες θεραπευτικές αγωγές κατά αυτής είναι συμπτωματολογικές και ανακουφίζουν μόνο μερικώς τα κινητικά προβλήματα. </a:t>
            </a:r>
            <a:r>
              <a:rPr lang="el-GR" sz="1050" b="1" spc="-10" dirty="0">
                <a:latin typeface="Century Gothic"/>
                <a:cs typeface="Century Gothic"/>
              </a:rPr>
              <a:t>Μέχρι σήμερα, δεν υπάρχει φαρμακευτική αγωγή </a:t>
            </a:r>
            <a:r>
              <a:rPr lang="el-GR" sz="1050" spc="-10" dirty="0">
                <a:latin typeface="Century Gothic"/>
                <a:cs typeface="Century Gothic"/>
              </a:rPr>
              <a:t>που να θεραπεύει ή να επιβραδύνει την προϊούσα </a:t>
            </a:r>
            <a:r>
              <a:rPr lang="el-GR" sz="1050" spc="-10" dirty="0" err="1">
                <a:latin typeface="Century Gothic"/>
                <a:cs typeface="Century Gothic"/>
              </a:rPr>
              <a:t>νευροεκφύλιση</a:t>
            </a:r>
            <a:r>
              <a:rPr lang="el-GR" sz="1050" spc="-10" dirty="0">
                <a:latin typeface="Century Gothic"/>
                <a:cs typeface="Century Gothic"/>
              </a:rPr>
              <a:t> ώστε να δρα ανασταλτικά κατά της νόσου. Υπάρχει, επομένως, πολύ μεγάλη </a:t>
            </a:r>
            <a:r>
              <a:rPr lang="el-GR" sz="1050" b="1" spc="-10" dirty="0">
                <a:latin typeface="Century Gothic"/>
                <a:cs typeface="Century Gothic"/>
              </a:rPr>
              <a:t>ανάγκη για την ανάπτυξη θεραπειών </a:t>
            </a:r>
            <a:r>
              <a:rPr lang="el-GR" sz="1050" spc="-10" dirty="0">
                <a:latin typeface="Century Gothic"/>
                <a:cs typeface="Century Gothic"/>
              </a:rPr>
              <a:t>και αγωγών που θα στοχεύουν ευθέως στην παθογένεια της νόσου, θα είναι πραγματικά </a:t>
            </a:r>
            <a:r>
              <a:rPr lang="el-GR" sz="1050" b="1" spc="-10" dirty="0" err="1">
                <a:latin typeface="Century Gothic"/>
                <a:cs typeface="Century Gothic"/>
              </a:rPr>
              <a:t>νευροπροστατευτικές</a:t>
            </a:r>
            <a:r>
              <a:rPr lang="el-GR" sz="1050" spc="-10" dirty="0">
                <a:latin typeface="Century Gothic"/>
                <a:cs typeface="Century Gothic"/>
              </a:rPr>
              <a:t> και θα καθυστερούν την εξέλιξή της.</a:t>
            </a:r>
          </a:p>
          <a:p>
            <a:pPr marL="12700" marR="5080" algn="just">
              <a:lnSpc>
                <a:spcPct val="100000"/>
              </a:lnSpc>
              <a:spcBef>
                <a:spcPts val="100"/>
              </a:spcBef>
            </a:pPr>
            <a:endParaRPr lang="el-GR" sz="1050" spc="-10" dirty="0">
              <a:latin typeface="Century Gothic"/>
              <a:cs typeface="Century Gothic"/>
            </a:endParaRPr>
          </a:p>
          <a:p>
            <a:pPr marL="12700" marR="5080" algn="just">
              <a:lnSpc>
                <a:spcPct val="100000"/>
              </a:lnSpc>
              <a:spcBef>
                <a:spcPts val="100"/>
              </a:spcBef>
            </a:pPr>
            <a:r>
              <a:rPr lang="el-GR" sz="1050" spc="-10" dirty="0">
                <a:latin typeface="Century Gothic"/>
                <a:cs typeface="Century Gothic"/>
              </a:rPr>
              <a:t>Η εναπόθεση πρωτεϊνικών εγκλείστων στον εγκέφαλο που προκύπτουν ως αποτέλεσμα </a:t>
            </a:r>
            <a:r>
              <a:rPr lang="el-GR" sz="1050" b="1" spc="-10" dirty="0">
                <a:latin typeface="Century Gothic"/>
                <a:cs typeface="Century Gothic"/>
              </a:rPr>
              <a:t>προβληματικής πρωτεϊνικής αναδίπλωσης και συσσωμάτωσης</a:t>
            </a:r>
            <a:r>
              <a:rPr lang="el-GR" sz="1050" spc="-10" dirty="0">
                <a:latin typeface="Century Gothic"/>
                <a:cs typeface="Century Gothic"/>
              </a:rPr>
              <a:t>, αποτελεί́ ένα κοινό́ </a:t>
            </a:r>
            <a:r>
              <a:rPr lang="el-GR" sz="1050" spc="-10" dirty="0" err="1">
                <a:latin typeface="Century Gothic"/>
                <a:cs typeface="Century Gothic"/>
              </a:rPr>
              <a:t>παθολογο</a:t>
            </a:r>
            <a:r>
              <a:rPr lang="el-GR" sz="1050" spc="-10" dirty="0">
                <a:latin typeface="Century Gothic"/>
                <a:cs typeface="Century Gothic"/>
              </a:rPr>
              <a:t>-ανατομικό χαρακτηριστικό διαφόρων </a:t>
            </a:r>
            <a:r>
              <a:rPr lang="el-GR" sz="1050" spc="-10" dirty="0" err="1">
                <a:latin typeface="Century Gothic"/>
                <a:cs typeface="Century Gothic"/>
              </a:rPr>
              <a:t>νευροεκφυλιστικών</a:t>
            </a:r>
            <a:r>
              <a:rPr lang="el-GR" sz="1050" spc="-10" dirty="0">
                <a:latin typeface="Century Gothic"/>
                <a:cs typeface="Century Gothic"/>
              </a:rPr>
              <a:t> νόσων, όπως η νόσος </a:t>
            </a:r>
            <a:r>
              <a:rPr lang="el-GR" sz="1050" spc="-10" dirty="0" err="1">
                <a:latin typeface="Century Gothic"/>
                <a:cs typeface="Century Gothic"/>
              </a:rPr>
              <a:t>Alzheimer</a:t>
            </a:r>
            <a:r>
              <a:rPr lang="el-GR" sz="1050" spc="-10" dirty="0">
                <a:latin typeface="Century Gothic"/>
                <a:cs typeface="Century Gothic"/>
              </a:rPr>
              <a:t>. Το ίδιο φαινόμενο παρατηρείται και στην PD, </a:t>
            </a:r>
            <a:r>
              <a:rPr lang="el-GR" sz="1050" spc="-10" dirty="0" err="1">
                <a:latin typeface="Century Gothic"/>
                <a:cs typeface="Century Gothic"/>
              </a:rPr>
              <a:t>xαρακτηριστικό</a:t>
            </a:r>
            <a:r>
              <a:rPr lang="el-GR" sz="1050" spc="-10" dirty="0">
                <a:latin typeface="Century Gothic"/>
                <a:cs typeface="Century Gothic"/>
              </a:rPr>
              <a:t> της οποίας αποτελεί η </a:t>
            </a:r>
            <a:r>
              <a:rPr lang="el-GR" sz="1050" b="1" spc="-10" dirty="0">
                <a:latin typeface="Century Gothic"/>
                <a:cs typeface="Century Gothic"/>
              </a:rPr>
              <a:t>συσσώρευση</a:t>
            </a:r>
            <a:r>
              <a:rPr lang="el-GR" sz="1050" spc="-10" dirty="0">
                <a:latin typeface="Century Gothic"/>
                <a:cs typeface="Century Gothic"/>
              </a:rPr>
              <a:t> συσσωματωμένων μορφών της </a:t>
            </a:r>
            <a:r>
              <a:rPr lang="el-GR" sz="1050" spc="-10" dirty="0" err="1">
                <a:latin typeface="Century Gothic"/>
                <a:cs typeface="Century Gothic"/>
              </a:rPr>
              <a:t>προσυναπτικής</a:t>
            </a:r>
            <a:r>
              <a:rPr lang="el-GR" sz="1050" spc="-10" dirty="0">
                <a:latin typeface="Century Gothic"/>
                <a:cs typeface="Century Gothic"/>
              </a:rPr>
              <a:t> πρωτεΐνης </a:t>
            </a:r>
            <a:r>
              <a:rPr lang="el-GR" sz="1050" b="1" spc="-10" dirty="0" err="1">
                <a:latin typeface="Century Gothic"/>
                <a:cs typeface="Century Gothic"/>
              </a:rPr>
              <a:t>α-συνουκλεΐνης</a:t>
            </a:r>
            <a:r>
              <a:rPr lang="el-GR" sz="1050" spc="-10" dirty="0">
                <a:latin typeface="Century Gothic"/>
                <a:cs typeface="Century Gothic"/>
              </a:rPr>
              <a:t> (</a:t>
            </a:r>
            <a:r>
              <a:rPr lang="el-GR" sz="1050" b="1" spc="-10" dirty="0">
                <a:latin typeface="Century Gothic"/>
                <a:cs typeface="Century Gothic"/>
              </a:rPr>
              <a:t>α-</a:t>
            </a:r>
            <a:r>
              <a:rPr lang="el-GR" sz="1050" b="1" spc="-10" dirty="0" err="1">
                <a:latin typeface="Century Gothic"/>
                <a:cs typeface="Century Gothic"/>
              </a:rPr>
              <a:t>synuclein</a:t>
            </a:r>
            <a:r>
              <a:rPr lang="el-GR" sz="1050" b="1" spc="-10" dirty="0">
                <a:latin typeface="Century Gothic"/>
                <a:cs typeface="Century Gothic"/>
              </a:rPr>
              <a:t>, </a:t>
            </a:r>
            <a:r>
              <a:rPr lang="el-GR" sz="1050" b="1" spc="-10" dirty="0" err="1">
                <a:latin typeface="Century Gothic"/>
                <a:cs typeface="Century Gothic"/>
              </a:rPr>
              <a:t>αSyn</a:t>
            </a:r>
            <a:r>
              <a:rPr lang="el-GR" sz="1050" spc="-10" dirty="0">
                <a:latin typeface="Century Gothic"/>
                <a:cs typeface="Century Gothic"/>
              </a:rPr>
              <a:t>) στον εγκέφαλο. Μελέτες έχουν δείξει ότι συσσωματωμένες μορφές της </a:t>
            </a:r>
            <a:r>
              <a:rPr lang="el-GR" sz="1050" spc="-10" dirty="0" err="1">
                <a:latin typeface="Century Gothic"/>
                <a:cs typeface="Century Gothic"/>
              </a:rPr>
              <a:t>αSyn</a:t>
            </a:r>
            <a:r>
              <a:rPr lang="el-GR" sz="1050" spc="-10" dirty="0">
                <a:latin typeface="Century Gothic"/>
                <a:cs typeface="Century Gothic"/>
              </a:rPr>
              <a:t> είναι ιδιαίτερα τοξικές για τα νευρικά κύτταρα. Τα </a:t>
            </a:r>
            <a:r>
              <a:rPr lang="el-GR" sz="1050" spc="-10" dirty="0" err="1">
                <a:latin typeface="Century Gothic"/>
                <a:cs typeface="Century Gothic"/>
              </a:rPr>
              <a:t>νευροτοξικά</a:t>
            </a:r>
            <a:r>
              <a:rPr lang="el-GR" sz="1050" spc="-10" dirty="0">
                <a:latin typeface="Century Gothic"/>
                <a:cs typeface="Century Gothic"/>
              </a:rPr>
              <a:t> αυτά συσσωματώματα μπορεί να είναι σε μέγεθος μικρότερα (ολιγομερή) ή μεγαλύτερα (ινίδια). Κατά συνέπεια, η </a:t>
            </a:r>
            <a:r>
              <a:rPr lang="el-GR" sz="1050" b="1" spc="-10" dirty="0">
                <a:latin typeface="Century Gothic"/>
                <a:cs typeface="Century Gothic"/>
              </a:rPr>
              <a:t>παρεμπόδιση</a:t>
            </a:r>
            <a:r>
              <a:rPr lang="el-GR" sz="1050" spc="-10" dirty="0">
                <a:latin typeface="Century Gothic"/>
                <a:cs typeface="Century Gothic"/>
              </a:rPr>
              <a:t> του σχηματισμού </a:t>
            </a:r>
            <a:r>
              <a:rPr lang="el-GR" sz="1050" b="1" spc="-10" dirty="0" err="1">
                <a:latin typeface="Century Gothic"/>
                <a:cs typeface="Century Gothic"/>
              </a:rPr>
              <a:t>νευροτοξικών</a:t>
            </a:r>
            <a:r>
              <a:rPr lang="el-GR" sz="1050" spc="-10" dirty="0">
                <a:latin typeface="Century Gothic"/>
                <a:cs typeface="Century Gothic"/>
              </a:rPr>
              <a:t> </a:t>
            </a:r>
            <a:r>
              <a:rPr lang="el-GR" sz="1050" b="1" spc="-10" dirty="0">
                <a:latin typeface="Century Gothic"/>
                <a:cs typeface="Century Gothic"/>
              </a:rPr>
              <a:t>ολιγομερών/συσσωματωμάτων </a:t>
            </a:r>
            <a:r>
              <a:rPr lang="el-GR" sz="1050" spc="-10" dirty="0">
                <a:latin typeface="Century Gothic"/>
                <a:cs typeface="Century Gothic"/>
              </a:rPr>
              <a:t>της </a:t>
            </a:r>
            <a:r>
              <a:rPr lang="el-GR" sz="1050" spc="-10" dirty="0" err="1">
                <a:latin typeface="Century Gothic"/>
                <a:cs typeface="Century Gothic"/>
              </a:rPr>
              <a:t>αSyn</a:t>
            </a:r>
            <a:r>
              <a:rPr lang="el-GR" sz="1050" spc="-10" dirty="0">
                <a:latin typeface="Century Gothic"/>
                <a:cs typeface="Century Gothic"/>
              </a:rPr>
              <a:t> θα είχε ως αποτέλεσμα τον περιορισμό της εξέλιξης της νόσου στα αρχικά στάδια, όπου η παθολογία βρίσκεται σχετικά εντοπισμένη, και κατά συνέπεια, περισσότερο ευάλωτη σε θεραπευτικά σχήματα.</a:t>
            </a:r>
          </a:p>
          <a:p>
            <a:pPr marL="12700" marR="5080" algn="just">
              <a:lnSpc>
                <a:spcPct val="100000"/>
              </a:lnSpc>
              <a:spcBef>
                <a:spcPts val="100"/>
              </a:spcBef>
            </a:pPr>
            <a:endParaRPr lang="el-GR" sz="1050" spc="-10" dirty="0">
              <a:latin typeface="Century Gothic"/>
              <a:cs typeface="Century Gothic"/>
            </a:endParaRPr>
          </a:p>
          <a:p>
            <a:pPr marL="12700" marR="5080" algn="just">
              <a:lnSpc>
                <a:spcPct val="100000"/>
              </a:lnSpc>
              <a:spcBef>
                <a:spcPts val="100"/>
              </a:spcBef>
            </a:pPr>
            <a:r>
              <a:rPr lang="el-GR" sz="1050" spc="-10" dirty="0">
                <a:latin typeface="Century Gothic"/>
                <a:cs typeface="Century Gothic"/>
              </a:rPr>
              <a:t>Στο πλαίσιο του έργου </a:t>
            </a:r>
            <a:r>
              <a:rPr lang="el-GR" sz="1050" b="1" spc="-10" dirty="0" err="1">
                <a:latin typeface="Century Gothic"/>
                <a:cs typeface="Century Gothic"/>
              </a:rPr>
              <a:t>AlphaSyn</a:t>
            </a:r>
            <a:r>
              <a:rPr lang="el-GR" sz="1050" spc="-10" dirty="0">
                <a:latin typeface="Century Gothic"/>
                <a:cs typeface="Century Gothic"/>
              </a:rPr>
              <a:t>, θα αναπτύξουμε νέους αποτελεσματικούς </a:t>
            </a:r>
            <a:r>
              <a:rPr lang="el-GR" sz="1050" spc="-10" dirty="0" err="1">
                <a:latin typeface="Century Gothic"/>
                <a:cs typeface="Century Gothic"/>
              </a:rPr>
              <a:t>μικρομοριακούς</a:t>
            </a:r>
            <a:r>
              <a:rPr lang="el-GR" sz="1050" spc="-10" dirty="0">
                <a:latin typeface="Century Gothic"/>
                <a:cs typeface="Century Gothic"/>
              </a:rPr>
              <a:t> </a:t>
            </a:r>
            <a:r>
              <a:rPr lang="el-GR" sz="1050" b="1" spc="-10" dirty="0">
                <a:latin typeface="Century Gothic"/>
                <a:cs typeface="Century Gothic"/>
              </a:rPr>
              <a:t>αναστολείς</a:t>
            </a:r>
            <a:r>
              <a:rPr lang="el-GR" sz="1050" spc="-10" dirty="0">
                <a:latin typeface="Century Gothic"/>
                <a:cs typeface="Century Gothic"/>
              </a:rPr>
              <a:t> της δημιουργίας </a:t>
            </a:r>
            <a:r>
              <a:rPr lang="el-GR" sz="1050" spc="-10" dirty="0" err="1">
                <a:latin typeface="Century Gothic"/>
                <a:cs typeface="Century Gothic"/>
              </a:rPr>
              <a:t>νευροτοξικών</a:t>
            </a:r>
            <a:r>
              <a:rPr lang="el-GR" sz="1050" spc="-10" dirty="0">
                <a:latin typeface="Century Gothic"/>
                <a:cs typeface="Century Gothic"/>
              </a:rPr>
              <a:t> συσσωματωμάτων της </a:t>
            </a:r>
            <a:r>
              <a:rPr lang="el-GR" sz="1050" spc="-10" dirty="0" err="1">
                <a:latin typeface="Century Gothic"/>
                <a:cs typeface="Century Gothic"/>
              </a:rPr>
              <a:t>αSyn</a:t>
            </a:r>
            <a:r>
              <a:rPr lang="el-GR" sz="1050" spc="-10" dirty="0">
                <a:latin typeface="Century Gothic"/>
                <a:cs typeface="Century Gothic"/>
              </a:rPr>
              <a:t>. Οι νέοι αυτοί αναστολείς θα προκύψουν από </a:t>
            </a:r>
            <a:r>
              <a:rPr lang="el-GR" sz="1050" b="1" spc="-10" dirty="0">
                <a:latin typeface="Century Gothic"/>
                <a:cs typeface="Century Gothic"/>
              </a:rPr>
              <a:t>σάρωση</a:t>
            </a:r>
            <a:r>
              <a:rPr lang="el-GR" sz="1050" spc="-10" dirty="0">
                <a:latin typeface="Century Gothic"/>
                <a:cs typeface="Century Gothic"/>
              </a:rPr>
              <a:t> (</a:t>
            </a:r>
            <a:r>
              <a:rPr lang="el-GR" sz="1050" b="1" spc="-10" dirty="0">
                <a:latin typeface="Century Gothic"/>
                <a:cs typeface="Century Gothic"/>
              </a:rPr>
              <a:t>1</a:t>
            </a:r>
            <a:r>
              <a:rPr lang="el-GR" sz="1050" spc="-10" dirty="0">
                <a:latin typeface="Century Gothic"/>
                <a:cs typeface="Century Gothic"/>
              </a:rPr>
              <a:t>) συνδυαστικών βιβλιοθηκών </a:t>
            </a:r>
            <a:r>
              <a:rPr lang="el-GR" sz="1050" b="1" spc="-10" dirty="0">
                <a:latin typeface="Century Gothic"/>
                <a:cs typeface="Century Gothic"/>
              </a:rPr>
              <a:t>κυκλικών </a:t>
            </a:r>
            <a:r>
              <a:rPr lang="el-GR" sz="1050" b="1" spc="-10" dirty="0" err="1">
                <a:latin typeface="Century Gothic"/>
                <a:cs typeface="Century Gothic"/>
              </a:rPr>
              <a:t>ολιγοπεπτιδίων</a:t>
            </a:r>
            <a:r>
              <a:rPr lang="el-GR" sz="1050" b="1" spc="-10" dirty="0">
                <a:latin typeface="Century Gothic"/>
                <a:cs typeface="Century Gothic"/>
              </a:rPr>
              <a:t> </a:t>
            </a:r>
            <a:r>
              <a:rPr lang="el-GR" sz="1050" spc="-10" dirty="0">
                <a:latin typeface="Century Gothic"/>
                <a:cs typeface="Century Gothic"/>
              </a:rPr>
              <a:t>που περιλαμβάνουν εκατοντάδες εκατομμύρια διαφορετικά μόρια, και (</a:t>
            </a:r>
            <a:r>
              <a:rPr lang="el-GR" sz="1050" b="1" spc="-10" dirty="0">
                <a:latin typeface="Century Gothic"/>
                <a:cs typeface="Century Gothic"/>
              </a:rPr>
              <a:t>2</a:t>
            </a:r>
            <a:r>
              <a:rPr lang="el-GR" sz="1050" spc="-10" dirty="0">
                <a:latin typeface="Century Gothic"/>
                <a:cs typeface="Century Gothic"/>
              </a:rPr>
              <a:t>) βιβλιοθηκών </a:t>
            </a:r>
            <a:r>
              <a:rPr lang="el-GR" sz="1050" b="1" spc="-10" dirty="0">
                <a:latin typeface="Century Gothic"/>
                <a:cs typeface="Century Gothic"/>
              </a:rPr>
              <a:t>φυσικών προϊόντων </a:t>
            </a:r>
            <a:r>
              <a:rPr lang="el-GR" sz="1050" spc="-10" dirty="0">
                <a:latin typeface="Century Gothic"/>
                <a:cs typeface="Century Gothic"/>
              </a:rPr>
              <a:t>που προέρχονται από οργανισμούς των Ελληνικών θαλασσών. Οι αποτελεσματικότεροι αναστολείς της συσσωμάτωσης της </a:t>
            </a:r>
            <a:r>
              <a:rPr lang="el-GR" sz="1050" spc="-10" dirty="0" err="1">
                <a:latin typeface="Century Gothic"/>
                <a:cs typeface="Century Gothic"/>
              </a:rPr>
              <a:t>αSyn</a:t>
            </a:r>
            <a:r>
              <a:rPr lang="el-GR" sz="1050" spc="-10" dirty="0">
                <a:latin typeface="Century Gothic"/>
                <a:cs typeface="Century Gothic"/>
              </a:rPr>
              <a:t>, είτε κυκλικά </a:t>
            </a:r>
            <a:r>
              <a:rPr lang="el-GR" sz="1050" spc="-10" dirty="0" err="1">
                <a:latin typeface="Century Gothic"/>
                <a:cs typeface="Century Gothic"/>
              </a:rPr>
              <a:t>ολιγοπεπτίδια</a:t>
            </a:r>
            <a:r>
              <a:rPr lang="el-GR" sz="1050" spc="-10" dirty="0">
                <a:latin typeface="Century Gothic"/>
                <a:cs typeface="Century Gothic"/>
              </a:rPr>
              <a:t> είτε φυσικά προϊόντα, θα αναπτυχθούν </a:t>
            </a:r>
            <a:r>
              <a:rPr lang="el-GR" sz="1050" b="1" spc="-10" dirty="0" err="1">
                <a:latin typeface="Century Gothic"/>
                <a:cs typeface="Century Gothic"/>
              </a:rPr>
              <a:t>προκλινικά</a:t>
            </a:r>
            <a:r>
              <a:rPr lang="el-GR" sz="1050" spc="-10" dirty="0">
                <a:latin typeface="Century Gothic"/>
                <a:cs typeface="Century Gothic"/>
              </a:rPr>
              <a:t> με τελικό στόχο να αναπτύξουμε ενώσεις-οδηγούς με δυνητικά θεραπευτικές ιδιότητες κατά της PD. Παράλληλα, το φυσικό προϊόν που θα βρεθεί να είναι ο αποτελεσματικότερος αναστολέας της συσσωμάτωσης της </a:t>
            </a:r>
            <a:r>
              <a:rPr lang="el-GR" sz="1050" spc="-10" dirty="0" err="1">
                <a:latin typeface="Century Gothic"/>
                <a:cs typeface="Century Gothic"/>
              </a:rPr>
              <a:t>αSyn</a:t>
            </a:r>
            <a:r>
              <a:rPr lang="el-GR" sz="1050" spc="-10" dirty="0">
                <a:latin typeface="Century Gothic"/>
                <a:cs typeface="Century Gothic"/>
              </a:rPr>
              <a:t>, θα χρησιμοποιηθεί για την ανάπτυξη συμπληρώματος διατροφής που θα προάγει την κινητική και νοητική λειτουργία ατόμων της τρίτης ηλικίας.</a:t>
            </a:r>
            <a:endParaRPr sz="1050" dirty="0">
              <a:latin typeface="Century Gothic"/>
              <a:cs typeface="Century Gothic"/>
            </a:endParaRPr>
          </a:p>
        </p:txBody>
      </p:sp>
      <p:sp>
        <p:nvSpPr>
          <p:cNvPr id="6" name="object 6"/>
          <p:cNvSpPr/>
          <p:nvPr/>
        </p:nvSpPr>
        <p:spPr>
          <a:xfrm>
            <a:off x="292124" y="5989028"/>
            <a:ext cx="763778" cy="764032"/>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5181600" y="5985962"/>
            <a:ext cx="3805741" cy="788316"/>
            <a:chOff x="5026152" y="5992367"/>
            <a:chExt cx="3950335" cy="783590"/>
          </a:xfrm>
        </p:grpSpPr>
        <p:sp>
          <p:nvSpPr>
            <p:cNvPr id="8" name="object 8"/>
            <p:cNvSpPr/>
            <p:nvPr/>
          </p:nvSpPr>
          <p:spPr>
            <a:xfrm>
              <a:off x="5129784" y="6035039"/>
              <a:ext cx="637032" cy="5760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733288" y="6626350"/>
              <a:ext cx="2426208" cy="14630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125968" y="6108191"/>
              <a:ext cx="765048" cy="42976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440424" y="6147815"/>
              <a:ext cx="1011935" cy="35356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sp>
        <p:nvSpPr>
          <p:cNvPr id="13" name="object 13"/>
          <p:cNvSpPr txBox="1"/>
          <p:nvPr/>
        </p:nvSpPr>
        <p:spPr>
          <a:xfrm>
            <a:off x="2124215" y="678726"/>
            <a:ext cx="6780784" cy="395621"/>
          </a:xfrm>
          <a:prstGeom prst="rect">
            <a:avLst/>
          </a:prstGeom>
        </p:spPr>
        <p:txBody>
          <a:bodyPr vert="horz" wrap="square" lIns="0" tIns="13335" rIns="0" bIns="0" rtlCol="0">
            <a:spAutoFit/>
          </a:bodyPr>
          <a:lstStyle/>
          <a:p>
            <a:pPr marL="12700">
              <a:lnSpc>
                <a:spcPct val="100000"/>
              </a:lnSpc>
              <a:spcBef>
                <a:spcPts val="105"/>
              </a:spcBef>
            </a:pPr>
            <a:r>
              <a:rPr lang="el-GR" sz="1200" spc="70" dirty="0">
                <a:solidFill>
                  <a:srgbClr val="1F487C"/>
                </a:solidFill>
                <a:latin typeface="Century Gothic"/>
                <a:cs typeface="Century Gothic"/>
              </a:rPr>
              <a:t>Συστηματική ανάπτυξη και εμπορική αξιοποίηση καινοτόμων αναστολέων</a:t>
            </a:r>
          </a:p>
          <a:p>
            <a:pPr marL="12700">
              <a:lnSpc>
                <a:spcPct val="100000"/>
              </a:lnSpc>
              <a:spcBef>
                <a:spcPts val="105"/>
              </a:spcBef>
            </a:pPr>
            <a:r>
              <a:rPr lang="el-GR" sz="1200" spc="70" dirty="0">
                <a:solidFill>
                  <a:srgbClr val="1F487C"/>
                </a:solidFill>
                <a:latin typeface="Century Gothic"/>
                <a:cs typeface="Century Gothic"/>
              </a:rPr>
              <a:t>της συσσωμάτωσης της </a:t>
            </a:r>
            <a:r>
              <a:rPr lang="el-GR" sz="1200" spc="70" dirty="0" err="1">
                <a:solidFill>
                  <a:srgbClr val="1F487C"/>
                </a:solidFill>
                <a:latin typeface="Century Gothic"/>
                <a:cs typeface="Century Gothic"/>
              </a:rPr>
              <a:t>πρωτεΐνης</a:t>
            </a:r>
            <a:r>
              <a:rPr lang="el-GR" sz="1200" spc="70" dirty="0">
                <a:solidFill>
                  <a:srgbClr val="1F487C"/>
                </a:solidFill>
                <a:latin typeface="Century Gothic"/>
                <a:cs typeface="Century Gothic"/>
              </a:rPr>
              <a:t> </a:t>
            </a:r>
            <a:r>
              <a:rPr lang="el-GR" sz="1200" spc="70" dirty="0" err="1">
                <a:solidFill>
                  <a:srgbClr val="1F487C"/>
                </a:solidFill>
                <a:latin typeface="Century Gothic"/>
                <a:cs typeface="Century Gothic"/>
              </a:rPr>
              <a:t>α-συνουκλεΐνης</a:t>
            </a:r>
            <a:endParaRPr lang="el-GR" sz="1200" spc="70" dirty="0">
              <a:solidFill>
                <a:srgbClr val="1F487C"/>
              </a:solidFill>
              <a:latin typeface="Century Gothic"/>
              <a:cs typeface="Century Gothic"/>
            </a:endParaRPr>
          </a:p>
        </p:txBody>
      </p:sp>
      <p:pic>
        <p:nvPicPr>
          <p:cNvPr id="14" name="Picture 19">
            <a:extLst>
              <a:ext uri="{FF2B5EF4-FFF2-40B4-BE49-F238E27FC236}">
                <a16:creationId xmlns:a16="http://schemas.microsoft.com/office/drawing/2014/main" id="{E78957E3-D76B-55C5-313A-81EEBCAAC3FA}"/>
              </a:ext>
            </a:extLst>
          </p:cNvPr>
          <p:cNvPicPr/>
          <p:nvPr/>
        </p:nvPicPr>
        <p:blipFill rotWithShape="1">
          <a:blip r:embed="rId7" cstate="print">
            <a:extLst>
              <a:ext uri="{28A0092B-C50C-407E-A947-70E740481C1C}">
                <a14:useLocalDpi xmlns:a14="http://schemas.microsoft.com/office/drawing/2010/main" val="0"/>
              </a:ext>
            </a:extLst>
          </a:blip>
          <a:srcRect l="8778" t="32905" r="4980" b="23484"/>
          <a:stretch/>
        </p:blipFill>
        <p:spPr>
          <a:xfrm>
            <a:off x="729271" y="713442"/>
            <a:ext cx="1175729" cy="6602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1647" y="1571258"/>
            <a:ext cx="7974829" cy="3064942"/>
          </a:xfrm>
          <a:prstGeom prst="rect">
            <a:avLst/>
          </a:prstGeom>
        </p:spPr>
        <p:txBody>
          <a:bodyPr vert="horz" wrap="square" lIns="0" tIns="12700" rIns="0" bIns="0" rtlCol="0">
            <a:spAutoFit/>
          </a:bodyPr>
          <a:lstStyle/>
          <a:p>
            <a:pPr marL="12700" marR="5080" algn="r">
              <a:lnSpc>
                <a:spcPct val="100000"/>
              </a:lnSpc>
              <a:spcBef>
                <a:spcPts val="100"/>
              </a:spcBef>
            </a:pPr>
            <a:r>
              <a:rPr lang="el-GR" sz="1250" b="1" spc="-10" dirty="0">
                <a:latin typeface="Century Gothic"/>
                <a:cs typeface="Century Gothic"/>
              </a:rPr>
              <a:t>Στόχοι του έργου</a:t>
            </a:r>
            <a:endParaRPr lang="en-US" sz="1250" b="1" spc="-10" dirty="0">
              <a:latin typeface="Century Gothic"/>
              <a:cs typeface="Century Gothic"/>
            </a:endParaRPr>
          </a:p>
          <a:p>
            <a:pPr marL="12700" marR="5080" algn="just">
              <a:lnSpc>
                <a:spcPct val="100000"/>
              </a:lnSpc>
              <a:spcBef>
                <a:spcPts val="100"/>
              </a:spcBef>
            </a:pPr>
            <a:r>
              <a:rPr lang="el-GR" sz="1200" spc="-10" dirty="0">
                <a:latin typeface="Century Gothic"/>
                <a:cs typeface="Century Gothic"/>
              </a:rPr>
              <a:t>Οι επιμέρους στόχοι του έργου </a:t>
            </a:r>
            <a:r>
              <a:rPr lang="el-GR" sz="1200" spc="-10" dirty="0" err="1">
                <a:latin typeface="Century Gothic"/>
                <a:cs typeface="Century Gothic"/>
              </a:rPr>
              <a:t>AlphaSyn</a:t>
            </a:r>
            <a:r>
              <a:rPr lang="el-GR" sz="1200" spc="-10" dirty="0">
                <a:latin typeface="Century Gothic"/>
                <a:cs typeface="Century Gothic"/>
              </a:rPr>
              <a:t> είναι:</a:t>
            </a:r>
          </a:p>
          <a:p>
            <a:pPr marL="12700" marR="5080" algn="just">
              <a:lnSpc>
                <a:spcPct val="100000"/>
              </a:lnSpc>
              <a:spcBef>
                <a:spcPts val="100"/>
              </a:spcBef>
            </a:pPr>
            <a:r>
              <a:rPr lang="el-GR" sz="1200" b="1" spc="-10" dirty="0">
                <a:latin typeface="Century Gothic"/>
                <a:cs typeface="Century Gothic"/>
              </a:rPr>
              <a:t>Επιμέρους στόχος 1. </a:t>
            </a:r>
            <a:r>
              <a:rPr lang="el-GR" sz="1200" spc="-10" dirty="0">
                <a:latin typeface="Century Gothic"/>
                <a:cs typeface="Century Gothic"/>
              </a:rPr>
              <a:t>Βιοσύνθεση συνδυαστικών βιβλιοθηκών κυκλικών </a:t>
            </a:r>
            <a:r>
              <a:rPr lang="el-GR" sz="1200" spc="-10" dirty="0" err="1">
                <a:latin typeface="Century Gothic"/>
                <a:cs typeface="Century Gothic"/>
              </a:rPr>
              <a:t>ολιγοπεπτιδίων</a:t>
            </a:r>
            <a:r>
              <a:rPr lang="el-GR" sz="1200" spc="-10" dirty="0">
                <a:latin typeface="Century Gothic"/>
                <a:cs typeface="Century Gothic"/>
              </a:rPr>
              <a:t> και λειτουργική σάρωση αυτών για την ανακάλυψη αναστολέων της συσσωμάτωσης της </a:t>
            </a:r>
            <a:r>
              <a:rPr lang="el-GR" sz="1200" spc="-10" dirty="0" err="1">
                <a:latin typeface="Century Gothic"/>
                <a:cs typeface="Century Gothic"/>
              </a:rPr>
              <a:t>αSyn</a:t>
            </a:r>
            <a:r>
              <a:rPr lang="el-GR" sz="1200" spc="-10" dirty="0">
                <a:latin typeface="Century Gothic"/>
                <a:cs typeface="Century Gothic"/>
              </a:rPr>
              <a:t>.</a:t>
            </a:r>
          </a:p>
          <a:p>
            <a:pPr marL="12700" marR="5080" algn="just">
              <a:lnSpc>
                <a:spcPct val="100000"/>
              </a:lnSpc>
              <a:spcBef>
                <a:spcPts val="100"/>
              </a:spcBef>
            </a:pPr>
            <a:r>
              <a:rPr lang="el-GR" sz="1200" b="1" spc="-10" dirty="0">
                <a:latin typeface="Century Gothic"/>
                <a:cs typeface="Century Gothic"/>
              </a:rPr>
              <a:t>Επιμέρους στόχος 2. </a:t>
            </a:r>
            <a:r>
              <a:rPr lang="el-GR" sz="1200" spc="-10" dirty="0">
                <a:latin typeface="Century Gothic"/>
                <a:cs typeface="Century Gothic"/>
              </a:rPr>
              <a:t>Κατασκευή βιβλιοθήκης εκχυλισμάτων και απομονωμένων φυσικών προϊόντων προερχόμενα από θαλάσσιους οργανισμούς και ανίχνευση των </a:t>
            </a:r>
            <a:r>
              <a:rPr lang="el-GR" sz="1200" spc="-10" dirty="0" err="1">
                <a:latin typeface="Century Gothic"/>
                <a:cs typeface="Century Gothic"/>
              </a:rPr>
              <a:t>βιοδραστικών</a:t>
            </a:r>
            <a:r>
              <a:rPr lang="el-GR" sz="1200" spc="-10" dirty="0">
                <a:latin typeface="Century Gothic"/>
                <a:cs typeface="Century Gothic"/>
              </a:rPr>
              <a:t> μορίων που αναστέλλουν την συσσωμάτωση της </a:t>
            </a:r>
            <a:r>
              <a:rPr lang="el-GR" sz="1200" spc="-10" dirty="0" err="1">
                <a:latin typeface="Century Gothic"/>
                <a:cs typeface="Century Gothic"/>
              </a:rPr>
              <a:t>αSyn</a:t>
            </a:r>
            <a:r>
              <a:rPr lang="el-GR" sz="1200" spc="-10" dirty="0">
                <a:latin typeface="Century Gothic"/>
                <a:cs typeface="Century Gothic"/>
              </a:rPr>
              <a:t>.</a:t>
            </a:r>
          </a:p>
          <a:p>
            <a:pPr marL="12700" marR="5080" algn="just">
              <a:lnSpc>
                <a:spcPct val="100000"/>
              </a:lnSpc>
              <a:spcBef>
                <a:spcPts val="100"/>
              </a:spcBef>
            </a:pPr>
            <a:r>
              <a:rPr lang="el-GR" sz="1200" b="1" spc="-10" dirty="0">
                <a:latin typeface="Century Gothic"/>
                <a:cs typeface="Century Gothic"/>
              </a:rPr>
              <a:t>Επιμέρους στόχος 3. </a:t>
            </a:r>
            <a:r>
              <a:rPr lang="el-GR" sz="1200" spc="-10" dirty="0">
                <a:latin typeface="Century Gothic"/>
                <a:cs typeface="Century Gothic"/>
              </a:rPr>
              <a:t>In </a:t>
            </a:r>
            <a:r>
              <a:rPr lang="el-GR" sz="1200" spc="-10" dirty="0" err="1">
                <a:latin typeface="Century Gothic"/>
                <a:cs typeface="Century Gothic"/>
              </a:rPr>
              <a:t>vitro</a:t>
            </a:r>
            <a:r>
              <a:rPr lang="el-GR" sz="1200" spc="-10" dirty="0">
                <a:latin typeface="Century Gothic"/>
                <a:cs typeface="Century Gothic"/>
              </a:rPr>
              <a:t> αξιολόγηση της ικανότητας των επιλεγμένων μορίων να αναστέλλουν τη δημιουργία </a:t>
            </a:r>
            <a:r>
              <a:rPr lang="el-GR" sz="1200" spc="-10" dirty="0" err="1">
                <a:latin typeface="Century Gothic"/>
                <a:cs typeface="Century Gothic"/>
              </a:rPr>
              <a:t>νευροτοξικών</a:t>
            </a:r>
            <a:r>
              <a:rPr lang="el-GR" sz="1200" spc="-10" dirty="0">
                <a:latin typeface="Century Gothic"/>
                <a:cs typeface="Century Gothic"/>
              </a:rPr>
              <a:t> συσσωματωμάτων της </a:t>
            </a:r>
            <a:r>
              <a:rPr lang="el-GR" sz="1200" spc="-10" dirty="0" err="1">
                <a:latin typeface="Century Gothic"/>
                <a:cs typeface="Century Gothic"/>
              </a:rPr>
              <a:t>αSyn</a:t>
            </a:r>
            <a:r>
              <a:rPr lang="el-GR" sz="1200" spc="-10" dirty="0">
                <a:latin typeface="Century Gothic"/>
                <a:cs typeface="Century Gothic"/>
              </a:rPr>
              <a:t> σε καλλιέργειες </a:t>
            </a:r>
            <a:r>
              <a:rPr lang="el-GR" sz="1200" spc="-10" dirty="0" err="1">
                <a:latin typeface="Century Gothic"/>
                <a:cs typeface="Century Gothic"/>
              </a:rPr>
              <a:t>νευρωνικών</a:t>
            </a:r>
            <a:r>
              <a:rPr lang="el-GR" sz="1200" spc="-10" dirty="0">
                <a:latin typeface="Century Gothic"/>
                <a:cs typeface="Century Gothic"/>
              </a:rPr>
              <a:t> κυττάρων.</a:t>
            </a:r>
          </a:p>
          <a:p>
            <a:pPr marL="12700" marR="5080" algn="just">
              <a:lnSpc>
                <a:spcPct val="100000"/>
              </a:lnSpc>
              <a:spcBef>
                <a:spcPts val="100"/>
              </a:spcBef>
            </a:pPr>
            <a:r>
              <a:rPr lang="el-GR" sz="1200" b="1" spc="-10" dirty="0">
                <a:latin typeface="Century Gothic"/>
                <a:cs typeface="Century Gothic"/>
              </a:rPr>
              <a:t>Επιμέρους στόχος 4. </a:t>
            </a:r>
            <a:r>
              <a:rPr lang="el-GR" sz="1200" spc="-10" dirty="0" err="1">
                <a:latin typeface="Century Gothic"/>
                <a:cs typeface="Century Gothic"/>
              </a:rPr>
              <a:t>Φαρμακοκινητική</a:t>
            </a:r>
            <a:r>
              <a:rPr lang="el-GR" sz="1200" spc="-10" dirty="0">
                <a:latin typeface="Century Gothic"/>
                <a:cs typeface="Century Gothic"/>
              </a:rPr>
              <a:t> και τοξικολογική αξιολόγηση των επιλεγμένων αναστολέων της συσσωμάτωσης της </a:t>
            </a:r>
            <a:r>
              <a:rPr lang="el-GR" sz="1200" spc="-10" dirty="0" err="1">
                <a:latin typeface="Century Gothic"/>
                <a:cs typeface="Century Gothic"/>
              </a:rPr>
              <a:t>αSyn</a:t>
            </a:r>
            <a:r>
              <a:rPr lang="el-GR" sz="1200" spc="-10" dirty="0">
                <a:latin typeface="Century Gothic"/>
                <a:cs typeface="Century Gothic"/>
              </a:rPr>
              <a:t>.</a:t>
            </a:r>
          </a:p>
          <a:p>
            <a:pPr marL="12700" marR="5080" algn="just">
              <a:lnSpc>
                <a:spcPct val="100000"/>
              </a:lnSpc>
              <a:spcBef>
                <a:spcPts val="100"/>
              </a:spcBef>
            </a:pPr>
            <a:r>
              <a:rPr lang="el-GR" sz="1200" b="1" spc="-10" dirty="0">
                <a:latin typeface="Century Gothic"/>
                <a:cs typeface="Century Gothic"/>
              </a:rPr>
              <a:t>Επιμέρους στόχος 5. </a:t>
            </a:r>
            <a:r>
              <a:rPr lang="el-GR" sz="1200" spc="-10" dirty="0">
                <a:latin typeface="Century Gothic"/>
                <a:cs typeface="Century Gothic"/>
              </a:rPr>
              <a:t>In </a:t>
            </a:r>
            <a:r>
              <a:rPr lang="el-GR" sz="1200" spc="-10" dirty="0" err="1">
                <a:latin typeface="Century Gothic"/>
                <a:cs typeface="Century Gothic"/>
              </a:rPr>
              <a:t>vivo</a:t>
            </a:r>
            <a:r>
              <a:rPr lang="el-GR" sz="1200" spc="-10" dirty="0">
                <a:latin typeface="Century Gothic"/>
                <a:cs typeface="Century Gothic"/>
              </a:rPr>
              <a:t> αξιολόγηση της ικανότητας των επιλεγμένων μορίων να αναστέλλουν τη δημιουργία και τη διασπορά </a:t>
            </a:r>
            <a:r>
              <a:rPr lang="el-GR" sz="1200" spc="-10" dirty="0" err="1">
                <a:latin typeface="Century Gothic"/>
                <a:cs typeface="Century Gothic"/>
              </a:rPr>
              <a:t>νευροτοξικών</a:t>
            </a:r>
            <a:r>
              <a:rPr lang="el-GR" sz="1200" spc="-10" dirty="0">
                <a:latin typeface="Century Gothic"/>
                <a:cs typeface="Century Gothic"/>
              </a:rPr>
              <a:t> συσσωματωμάτων της </a:t>
            </a:r>
            <a:r>
              <a:rPr lang="el-GR" sz="1200" spc="-10" dirty="0" err="1">
                <a:latin typeface="Century Gothic"/>
                <a:cs typeface="Century Gothic"/>
              </a:rPr>
              <a:t>αSyn</a:t>
            </a:r>
            <a:r>
              <a:rPr lang="el-GR" sz="1200" spc="-10" dirty="0">
                <a:latin typeface="Century Gothic"/>
                <a:cs typeface="Century Gothic"/>
              </a:rPr>
              <a:t> σε ζωικό μοντέλο μυός.</a:t>
            </a:r>
          </a:p>
          <a:p>
            <a:pPr marL="12700" marR="5080" algn="just">
              <a:lnSpc>
                <a:spcPct val="100000"/>
              </a:lnSpc>
              <a:spcBef>
                <a:spcPts val="100"/>
              </a:spcBef>
            </a:pPr>
            <a:r>
              <a:rPr lang="el-GR" sz="1200" b="1" spc="-10" dirty="0">
                <a:latin typeface="Century Gothic"/>
                <a:cs typeface="Century Gothic"/>
              </a:rPr>
              <a:t>Επιμέρους στόχος 6. </a:t>
            </a:r>
            <a:r>
              <a:rPr lang="el-GR" sz="1200" spc="-10" dirty="0">
                <a:latin typeface="Century Gothic"/>
                <a:cs typeface="Century Gothic"/>
              </a:rPr>
              <a:t>Προετοιμασία για την ανάπτυξη </a:t>
            </a:r>
            <a:r>
              <a:rPr lang="el-GR" sz="1200" spc="-10" dirty="0" err="1">
                <a:latin typeface="Century Gothic"/>
                <a:cs typeface="Century Gothic"/>
              </a:rPr>
              <a:t>νευροπροστατευτικού</a:t>
            </a:r>
            <a:r>
              <a:rPr lang="el-GR" sz="1200" spc="-10" dirty="0">
                <a:latin typeface="Century Gothic"/>
                <a:cs typeface="Century Gothic"/>
              </a:rPr>
              <a:t> συμπληρώματος διατροφής που θα προάγει την κινητική και νοητική λειτουργία ατόμων της τρίτης ηλικίας καθώς και ενώσεων-οδηγών με δυνητικά θεραπευτικές ιδιότητες κατά της PD.</a:t>
            </a:r>
            <a:endParaRPr sz="1200" dirty="0">
              <a:latin typeface="Century Gothic"/>
              <a:cs typeface="Century Gothic"/>
            </a:endParaRPr>
          </a:p>
        </p:txBody>
      </p:sp>
      <p:sp>
        <p:nvSpPr>
          <p:cNvPr id="6" name="object 6"/>
          <p:cNvSpPr/>
          <p:nvPr/>
        </p:nvSpPr>
        <p:spPr>
          <a:xfrm>
            <a:off x="292124" y="5989028"/>
            <a:ext cx="763778" cy="764032"/>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5181600" y="5985962"/>
            <a:ext cx="3805741" cy="788316"/>
            <a:chOff x="5026152" y="5992367"/>
            <a:chExt cx="3950335" cy="783590"/>
          </a:xfrm>
        </p:grpSpPr>
        <p:sp>
          <p:nvSpPr>
            <p:cNvPr id="8" name="object 8"/>
            <p:cNvSpPr/>
            <p:nvPr/>
          </p:nvSpPr>
          <p:spPr>
            <a:xfrm>
              <a:off x="5129784" y="6035039"/>
              <a:ext cx="637032" cy="5760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733288" y="6626350"/>
              <a:ext cx="2426208" cy="14630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125968" y="6108191"/>
              <a:ext cx="765048" cy="42976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440424" y="6147815"/>
              <a:ext cx="1011935" cy="35356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sp>
        <p:nvSpPr>
          <p:cNvPr id="13" name="object 13"/>
          <p:cNvSpPr txBox="1"/>
          <p:nvPr/>
        </p:nvSpPr>
        <p:spPr>
          <a:xfrm>
            <a:off x="2124215" y="683540"/>
            <a:ext cx="6780784" cy="395621"/>
          </a:xfrm>
          <a:prstGeom prst="rect">
            <a:avLst/>
          </a:prstGeom>
        </p:spPr>
        <p:txBody>
          <a:bodyPr vert="horz" wrap="square" lIns="0" tIns="13335" rIns="0" bIns="0" rtlCol="0">
            <a:spAutoFit/>
          </a:bodyPr>
          <a:lstStyle/>
          <a:p>
            <a:pPr marL="12700">
              <a:lnSpc>
                <a:spcPct val="100000"/>
              </a:lnSpc>
              <a:spcBef>
                <a:spcPts val="105"/>
              </a:spcBef>
            </a:pPr>
            <a:r>
              <a:rPr lang="el-GR" sz="1200" spc="70" dirty="0">
                <a:solidFill>
                  <a:srgbClr val="1F487C"/>
                </a:solidFill>
                <a:latin typeface="Century Gothic"/>
                <a:cs typeface="Century Gothic"/>
              </a:rPr>
              <a:t>Συστηματική ανάπτυξη και εμπορική αξιοποίηση καινοτόμων αναστολέων</a:t>
            </a:r>
            <a:r>
              <a:rPr lang="en-US" sz="1200" spc="70" dirty="0">
                <a:solidFill>
                  <a:srgbClr val="1F487C"/>
                </a:solidFill>
                <a:latin typeface="Century Gothic"/>
                <a:cs typeface="Century Gothic"/>
              </a:rPr>
              <a:t> </a:t>
            </a:r>
            <a:endParaRPr lang="el-GR" sz="1200" spc="70" dirty="0">
              <a:solidFill>
                <a:srgbClr val="1F487C"/>
              </a:solidFill>
              <a:latin typeface="Century Gothic"/>
              <a:cs typeface="Century Gothic"/>
            </a:endParaRPr>
          </a:p>
          <a:p>
            <a:pPr marL="12700">
              <a:lnSpc>
                <a:spcPct val="100000"/>
              </a:lnSpc>
              <a:spcBef>
                <a:spcPts val="105"/>
              </a:spcBef>
            </a:pPr>
            <a:r>
              <a:rPr lang="el-GR" sz="1200" spc="70" dirty="0">
                <a:solidFill>
                  <a:srgbClr val="1F487C"/>
                </a:solidFill>
                <a:latin typeface="Century Gothic"/>
                <a:cs typeface="Century Gothic"/>
              </a:rPr>
              <a:t>της συσσωμάτωσης της </a:t>
            </a:r>
            <a:r>
              <a:rPr lang="el-GR" sz="1200" spc="70" dirty="0" err="1">
                <a:solidFill>
                  <a:srgbClr val="1F487C"/>
                </a:solidFill>
                <a:latin typeface="Century Gothic"/>
                <a:cs typeface="Century Gothic"/>
              </a:rPr>
              <a:t>πρωτεΐνης</a:t>
            </a:r>
            <a:r>
              <a:rPr lang="el-GR" sz="1200" spc="70" dirty="0">
                <a:solidFill>
                  <a:srgbClr val="1F487C"/>
                </a:solidFill>
                <a:latin typeface="Century Gothic"/>
                <a:cs typeface="Century Gothic"/>
              </a:rPr>
              <a:t> </a:t>
            </a:r>
            <a:r>
              <a:rPr lang="el-GR" sz="1200" spc="70" dirty="0" err="1">
                <a:solidFill>
                  <a:srgbClr val="1F487C"/>
                </a:solidFill>
                <a:latin typeface="Century Gothic"/>
                <a:cs typeface="Century Gothic"/>
              </a:rPr>
              <a:t>α-συνουκλεΐνης</a:t>
            </a:r>
            <a:endParaRPr lang="el-GR" sz="1200" spc="70" dirty="0">
              <a:solidFill>
                <a:srgbClr val="1F487C"/>
              </a:solidFill>
              <a:latin typeface="Century Gothic"/>
              <a:cs typeface="Century Gothic"/>
            </a:endParaRPr>
          </a:p>
        </p:txBody>
      </p:sp>
      <p:pic>
        <p:nvPicPr>
          <p:cNvPr id="14" name="Picture 19">
            <a:extLst>
              <a:ext uri="{FF2B5EF4-FFF2-40B4-BE49-F238E27FC236}">
                <a16:creationId xmlns:a16="http://schemas.microsoft.com/office/drawing/2014/main" id="{5C05E8D2-FAF8-ED84-E900-106704250FC2}"/>
              </a:ext>
            </a:extLst>
          </p:cNvPr>
          <p:cNvPicPr/>
          <p:nvPr/>
        </p:nvPicPr>
        <p:blipFill rotWithShape="1">
          <a:blip r:embed="rId7" cstate="print">
            <a:extLst>
              <a:ext uri="{28A0092B-C50C-407E-A947-70E740481C1C}">
                <a14:useLocalDpi xmlns:a14="http://schemas.microsoft.com/office/drawing/2010/main" val="0"/>
              </a:ext>
            </a:extLst>
          </a:blip>
          <a:srcRect l="8778" t="32905" r="4980" b="23484"/>
          <a:stretch/>
        </p:blipFill>
        <p:spPr>
          <a:xfrm>
            <a:off x="729271" y="713442"/>
            <a:ext cx="1175729" cy="660253"/>
          </a:xfrm>
          <a:prstGeom prst="rect">
            <a:avLst/>
          </a:prstGeom>
        </p:spPr>
      </p:pic>
    </p:spTree>
    <p:extLst>
      <p:ext uri="{BB962C8B-B14F-4D97-AF65-F5344CB8AC3E}">
        <p14:creationId xmlns:p14="http://schemas.microsoft.com/office/powerpoint/2010/main" val="34773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044744"/>
            <a:ext cx="8533995" cy="6004849"/>
          </a:xfrm>
          <a:prstGeom prst="rect">
            <a:avLst/>
          </a:prstGeom>
        </p:spPr>
        <p:txBody>
          <a:bodyPr vert="horz" wrap="square" lIns="0" tIns="13335" rIns="0" bIns="0" rtlCol="0">
            <a:spAutoFit/>
          </a:bodyPr>
          <a:lstStyle/>
          <a:p>
            <a:pPr marL="12700" algn="r">
              <a:lnSpc>
                <a:spcPct val="100000"/>
              </a:lnSpc>
              <a:spcBef>
                <a:spcPts val="105"/>
              </a:spcBef>
            </a:pPr>
            <a:endParaRPr lang="en-US" sz="1050" b="1" spc="-5" dirty="0">
              <a:latin typeface="Century Gothic"/>
              <a:cs typeface="Century Gothic"/>
            </a:endParaRPr>
          </a:p>
          <a:p>
            <a:pPr marL="12700" algn="r">
              <a:lnSpc>
                <a:spcPct val="100000"/>
              </a:lnSpc>
              <a:spcBef>
                <a:spcPts val="105"/>
              </a:spcBef>
            </a:pPr>
            <a:r>
              <a:rPr lang="el-GR" sz="1050" b="1" spc="-5" dirty="0">
                <a:latin typeface="Century Gothic"/>
                <a:cs typeface="Century Gothic"/>
              </a:rPr>
              <a:t>Αναμενόμενα Αποτελέσματα </a:t>
            </a:r>
            <a:endParaRPr sz="1050" b="1" dirty="0">
              <a:latin typeface="Century Gothic"/>
              <a:cs typeface="Century Gothic"/>
            </a:endParaRPr>
          </a:p>
          <a:p>
            <a:pPr marL="12700" marR="5080" algn="just">
              <a:lnSpc>
                <a:spcPct val="100000"/>
              </a:lnSpc>
            </a:pPr>
            <a:endParaRPr lang="el-GR" sz="1050" spc="-15" dirty="0">
              <a:latin typeface="Century Gothic"/>
              <a:cs typeface="Century Gothic"/>
            </a:endParaRPr>
          </a:p>
          <a:p>
            <a:pPr marL="12700" marR="5080" algn="just">
              <a:lnSpc>
                <a:spcPct val="100000"/>
              </a:lnSpc>
            </a:pPr>
            <a:endParaRPr lang="el-GR" sz="1050" spc="-15" dirty="0">
              <a:latin typeface="Century Gothic"/>
              <a:cs typeface="Century Gothic"/>
            </a:endParaRPr>
          </a:p>
          <a:p>
            <a:pPr marL="12700" marR="5080" algn="just">
              <a:lnSpc>
                <a:spcPct val="100000"/>
              </a:lnSpc>
            </a:pPr>
            <a:endParaRPr lang="el-GR" sz="1050" spc="-15" dirty="0">
              <a:latin typeface="Century Gothic"/>
              <a:cs typeface="Century Gothic"/>
            </a:endParaRPr>
          </a:p>
          <a:p>
            <a:pPr marL="12700" marR="5080" algn="just">
              <a:lnSpc>
                <a:spcPct val="100000"/>
              </a:lnSpc>
            </a:pPr>
            <a:r>
              <a:rPr lang="el-GR" sz="1050" spc="-15" dirty="0">
                <a:latin typeface="Century Gothic"/>
                <a:cs typeface="Century Gothic"/>
              </a:rPr>
              <a:t>Από την επιτυχή υλοποίηση του έργου, αναμένεται να προκύψουν 2 νέα προϊόντα υψηλής καινοτομίας και πολύ υψηλής οικονομικής αξίας</a:t>
            </a:r>
            <a:r>
              <a:rPr lang="en-US" sz="1050" spc="-15" dirty="0">
                <a:latin typeface="Century Gothic"/>
                <a:cs typeface="Century Gothic"/>
              </a:rPr>
              <a:t>: </a:t>
            </a:r>
            <a:r>
              <a:rPr lang="el-GR" sz="1050" spc="-15" dirty="0">
                <a:latin typeface="Century Gothic"/>
                <a:cs typeface="Century Gothic"/>
              </a:rPr>
              <a:t>1. Συμπλήρωμα διατροφής που θα προάγει την κινητική και νοητική λειτουργία ατόμων της τρίτης ηλικίας, 2. Ενώσεις-οδηγοί με δυνητικά θεραπευτικές ιδιότητες κατά της PD.</a:t>
            </a:r>
          </a:p>
          <a:p>
            <a:pPr marL="12700" marR="5080" algn="just">
              <a:lnSpc>
                <a:spcPct val="100000"/>
              </a:lnSpc>
            </a:pPr>
            <a:r>
              <a:rPr lang="el-GR" sz="1050" spc="-15" dirty="0">
                <a:latin typeface="Century Gothic"/>
                <a:cs typeface="Century Gothic"/>
              </a:rPr>
              <a:t> </a:t>
            </a:r>
            <a:endParaRPr lang="en-US" sz="1050" spc="-15" dirty="0">
              <a:latin typeface="Century Gothic"/>
              <a:cs typeface="Century Gothic"/>
            </a:endParaRPr>
          </a:p>
          <a:p>
            <a:pPr marL="12700" marR="5080" algn="just">
              <a:lnSpc>
                <a:spcPct val="100000"/>
              </a:lnSpc>
            </a:pPr>
            <a:r>
              <a:rPr lang="el-GR" sz="1050" spc="-15" dirty="0">
                <a:latin typeface="Century Gothic"/>
                <a:cs typeface="Century Gothic"/>
              </a:rPr>
              <a:t>Η ανάπτυξη των δυο επιχειρηματικών εταίρων της σύμπραξης και η αύξηση των πωλήσεων τους θα οδηγήσουν στη δημιουργία θέσεων εργασίας. Επίσης, θα διεξαχθεί έρευνα αιχμής και θα αναπτυχθούν νέοι/ενισχυθούν παλαιότεροι δεσμοί μεταξύ ακαδημαϊκών/ερευνητικών φορέων και επιχειρήσεων. Η συνεργασία ανάμεσα στους εμπλεκόμενους φορείς θα συνεισφέρει στη γεφύρωση του κενού ανάμεσα στην ακαδημαϊκή και την βιομηχανική έρευνα στη χώρα και θα οδηγήσει σε καινοτόμα σκευάσματα. Πιο συγκεκριμένα, για τους μεμονωμένους φορείς της παρούσας σύμπραξης αναμένονται τα παρακάτω θετικά αποτελέσματα:</a:t>
            </a:r>
          </a:p>
          <a:p>
            <a:pPr marL="12700" marR="5080" algn="just">
              <a:lnSpc>
                <a:spcPct val="100000"/>
              </a:lnSpc>
            </a:pPr>
            <a:r>
              <a:rPr lang="el-GR" sz="1050" b="1" spc="-15" dirty="0" err="1">
                <a:latin typeface="Century Gothic"/>
                <a:cs typeface="Century Gothic"/>
              </a:rPr>
              <a:t>Intermed</a:t>
            </a:r>
            <a:r>
              <a:rPr lang="el-GR" sz="1050" b="1" spc="-15" dirty="0">
                <a:latin typeface="Century Gothic"/>
                <a:cs typeface="Century Gothic"/>
              </a:rPr>
              <a:t>. </a:t>
            </a:r>
            <a:r>
              <a:rPr lang="el-GR" sz="1050" spc="-15" dirty="0">
                <a:latin typeface="Century Gothic"/>
                <a:cs typeface="Century Gothic"/>
              </a:rPr>
              <a:t>Θα αναπτυχθούν συνθέσεις για τη δημιουργία σκευάσματος συμπληρώματος διατροφής για πιθανή εμπορική εκμετάλλευση, το οποίο θα βελτιώνει την ποιότητα ζωής ατόμων 3ης ηλικίας προάγοντας την κινητική και νοητική λειτουργία. Το προϊόν θα εκτιμηθεί ως προς τη δράση του, θα δρομολογηθεί η διαδικασία κατοχύρωσης πνευματικής ιδιοκτησίας, θα εκτιμηθούν οι αγορές που μπορεί να απευθυνθεί και θα διερευνηθεί η στρατηγική ρυθμιστικών υποθέσεων που θα ακολουθηθεί για την κυκλοφορία του. Επιπλέον, θα δοθεί η δυνατότητα εκπαίδευσης του προσωπικού της INTERMED σε τεχνολογίες αιχμής.</a:t>
            </a:r>
          </a:p>
          <a:p>
            <a:pPr marL="12700" marR="5080" algn="just">
              <a:lnSpc>
                <a:spcPct val="100000"/>
              </a:lnSpc>
            </a:pPr>
            <a:r>
              <a:rPr lang="el-GR" sz="1050" b="1" spc="-15" dirty="0" err="1">
                <a:latin typeface="Century Gothic"/>
                <a:cs typeface="Century Gothic"/>
              </a:rPr>
              <a:t>ResQ</a:t>
            </a:r>
            <a:r>
              <a:rPr lang="el-GR" sz="1050" b="1" spc="-15" dirty="0">
                <a:latin typeface="Century Gothic"/>
                <a:cs typeface="Century Gothic"/>
              </a:rPr>
              <a:t> </a:t>
            </a:r>
            <a:r>
              <a:rPr lang="el-GR" sz="1050" b="1" spc="-15" dirty="0" err="1">
                <a:latin typeface="Century Gothic"/>
                <a:cs typeface="Century Gothic"/>
              </a:rPr>
              <a:t>Biotech</a:t>
            </a:r>
            <a:r>
              <a:rPr lang="el-GR" sz="1050" b="1" spc="-15" dirty="0">
                <a:latin typeface="Century Gothic"/>
                <a:cs typeface="Century Gothic"/>
              </a:rPr>
              <a:t>. </a:t>
            </a:r>
            <a:r>
              <a:rPr lang="el-GR" sz="1050" spc="-15" dirty="0">
                <a:latin typeface="Century Gothic"/>
                <a:cs typeface="Century Gothic"/>
              </a:rPr>
              <a:t>Τα </a:t>
            </a:r>
            <a:r>
              <a:rPr lang="el-GR" sz="1050" spc="-15" dirty="0" err="1">
                <a:latin typeface="Century Gothic"/>
                <a:cs typeface="Century Gothic"/>
              </a:rPr>
              <a:t>βιοδραστικά</a:t>
            </a:r>
            <a:r>
              <a:rPr lang="el-GR" sz="1050" spc="-15" dirty="0">
                <a:latin typeface="Century Gothic"/>
                <a:cs typeface="Century Gothic"/>
              </a:rPr>
              <a:t> μόρια που θα βρεθούν, θα καταστούν ενώσεις-οδηγοί με δυνητικά θεραπευτικές ιδιότητες κατά της PD, θα αποτελέσουν εμπορεύσιμα προϊόντα πρώτης γραμμής για την εταιρεία και τα έσοδα που θα προκύψουν θα επιτρέψουν την περαιτέρω ανάπτυξή της. Η επιτυχία των ενώσεων-οδηγών κατά της PD θα βοηθήσει στην προώθηση μορίων κατά άλλων ασθενειών, όπως η νόσος </a:t>
            </a:r>
            <a:r>
              <a:rPr lang="el-GR" sz="1050" spc="-15" dirty="0" err="1">
                <a:latin typeface="Century Gothic"/>
                <a:cs typeface="Century Gothic"/>
              </a:rPr>
              <a:t>Alzheimer</a:t>
            </a:r>
            <a:r>
              <a:rPr lang="el-GR" sz="1050" spc="-15" dirty="0">
                <a:latin typeface="Century Gothic"/>
                <a:cs typeface="Century Gothic"/>
              </a:rPr>
              <a:t> και η πλάγια μυατροφική πλευρική σκλήρυνση.</a:t>
            </a:r>
          </a:p>
          <a:p>
            <a:pPr marL="12700" marR="5080" algn="just">
              <a:lnSpc>
                <a:spcPct val="100000"/>
              </a:lnSpc>
            </a:pPr>
            <a:r>
              <a:rPr lang="el-GR" sz="1050" b="1" spc="-15" dirty="0">
                <a:latin typeface="Century Gothic"/>
                <a:cs typeface="Century Gothic"/>
              </a:rPr>
              <a:t>ΕΙΕ. </a:t>
            </a:r>
            <a:r>
              <a:rPr lang="el-GR" sz="1050" spc="-15" dirty="0">
                <a:latin typeface="Century Gothic"/>
                <a:cs typeface="Century Gothic"/>
              </a:rPr>
              <a:t>Το ΕΙΕ θα εξελίξει περαιτέρω την βιοτεχνολογική πλατφόρμα ανακάλυψης δυνητικών φαρμάκων που έχει αναπτύξει. Η επιτυχής υλοποίηση του έργου, θα αποδείξει την αποτελεσματικότητα της πλατφόρμας έναντι ενός ακόμα δύσκολου στόχου (</a:t>
            </a:r>
            <a:r>
              <a:rPr lang="el-GR" sz="1050" spc="-15" dirty="0" err="1">
                <a:latin typeface="Century Gothic"/>
                <a:cs typeface="Century Gothic"/>
              </a:rPr>
              <a:t>αSyn</a:t>
            </a:r>
            <a:r>
              <a:rPr lang="el-GR" sz="1050" spc="-15" dirty="0">
                <a:latin typeface="Century Gothic"/>
                <a:cs typeface="Century Gothic"/>
              </a:rPr>
              <a:t>). Επίσης, θα αποδείξει τη γενικευμένη προσέγγιση της τεχνολογίας για την ανακάλυψη θεραπευτικών μορίων κατά </a:t>
            </a:r>
            <a:r>
              <a:rPr lang="el-GR" sz="1050" spc="-15" dirty="0" err="1">
                <a:latin typeface="Century Gothic"/>
                <a:cs typeface="Century Gothic"/>
              </a:rPr>
              <a:t>νευροεκφυλιστικών</a:t>
            </a:r>
            <a:r>
              <a:rPr lang="el-GR" sz="1050" spc="-15" dirty="0">
                <a:latin typeface="Century Gothic"/>
                <a:cs typeface="Century Gothic"/>
              </a:rPr>
              <a:t> ασθενειών που προκαλούνται από προβληματική πρωτεϊνική αναδίπλωση και συσσωμάτωση.</a:t>
            </a:r>
          </a:p>
          <a:p>
            <a:pPr marL="12700" marR="5080" algn="just">
              <a:lnSpc>
                <a:spcPct val="100000"/>
              </a:lnSpc>
            </a:pPr>
            <a:r>
              <a:rPr lang="el-GR" sz="1050" b="1" spc="-15" dirty="0">
                <a:latin typeface="Century Gothic"/>
                <a:cs typeface="Century Gothic"/>
              </a:rPr>
              <a:t>ΙΙΒΕΑΑ. </a:t>
            </a:r>
            <a:r>
              <a:rPr lang="el-GR" sz="1050" spc="-15" dirty="0">
                <a:latin typeface="Century Gothic"/>
                <a:cs typeface="Century Gothic"/>
              </a:rPr>
              <a:t>Το έργο θα επιτρέψει τη βελτιστοποίηση της in </a:t>
            </a:r>
            <a:r>
              <a:rPr lang="el-GR" sz="1050" spc="-15" dirty="0" err="1">
                <a:latin typeface="Century Gothic"/>
                <a:cs typeface="Century Gothic"/>
              </a:rPr>
              <a:t>vivo</a:t>
            </a:r>
            <a:r>
              <a:rPr lang="el-GR" sz="1050" spc="-15" dirty="0">
                <a:latin typeface="Century Gothic"/>
                <a:cs typeface="Century Gothic"/>
              </a:rPr>
              <a:t> αξιολόγησης μορίων με ανασταλτική δράση κατά της </a:t>
            </a:r>
            <a:r>
              <a:rPr lang="el-GR" sz="1050" spc="-15" dirty="0" err="1">
                <a:latin typeface="Century Gothic"/>
                <a:cs typeface="Century Gothic"/>
              </a:rPr>
              <a:t>αSyn</a:t>
            </a:r>
            <a:r>
              <a:rPr lang="el-GR" sz="1050" spc="-15" dirty="0">
                <a:latin typeface="Century Gothic"/>
                <a:cs typeface="Century Gothic"/>
              </a:rPr>
              <a:t>, δημιουργώντας ένα αξιόπιστο ζωικό μοντέλο για την εκτίμηση της δράσης και άλλων σκευασμάτων κατά της PD και άλλων </a:t>
            </a:r>
            <a:r>
              <a:rPr lang="el-GR" sz="1050" spc="-15" dirty="0" err="1">
                <a:latin typeface="Century Gothic"/>
                <a:cs typeface="Century Gothic"/>
              </a:rPr>
              <a:t>παρκινσονικών</a:t>
            </a:r>
            <a:r>
              <a:rPr lang="el-GR" sz="1050" spc="-15" dirty="0">
                <a:latin typeface="Century Gothic"/>
                <a:cs typeface="Century Gothic"/>
              </a:rPr>
              <a:t> συνδρόμων. Επιπλέον, τα in </a:t>
            </a:r>
            <a:r>
              <a:rPr lang="el-GR" sz="1050" spc="-15" dirty="0" err="1">
                <a:latin typeface="Century Gothic"/>
                <a:cs typeface="Century Gothic"/>
              </a:rPr>
              <a:t>vivo</a:t>
            </a:r>
            <a:r>
              <a:rPr lang="el-GR" sz="1050" spc="-15" dirty="0">
                <a:latin typeface="Century Gothic"/>
                <a:cs typeface="Century Gothic"/>
              </a:rPr>
              <a:t> ευρήματα θα επιτρέψουν την ανάπτυξη πλατφόρμας για </a:t>
            </a:r>
            <a:r>
              <a:rPr lang="el-GR" sz="1050" spc="-15" dirty="0" err="1">
                <a:latin typeface="Century Gothic"/>
                <a:cs typeface="Century Gothic"/>
              </a:rPr>
              <a:t>φαρμακοκινητική</a:t>
            </a:r>
            <a:r>
              <a:rPr lang="el-GR" sz="1050" spc="-15" dirty="0">
                <a:latin typeface="Century Gothic"/>
                <a:cs typeface="Century Gothic"/>
              </a:rPr>
              <a:t> ανάλυση και άλλων μορίων για παρεμφερείς παθήσεις.</a:t>
            </a:r>
          </a:p>
          <a:p>
            <a:pPr marL="12700" marR="5080" algn="just">
              <a:lnSpc>
                <a:spcPct val="100000"/>
              </a:lnSpc>
            </a:pPr>
            <a:r>
              <a:rPr lang="el-GR" sz="1050" b="1" spc="-15" dirty="0">
                <a:latin typeface="Century Gothic"/>
                <a:cs typeface="Century Gothic"/>
              </a:rPr>
              <a:t>ΕΚΠΑ-ΧΗΜ. </a:t>
            </a:r>
            <a:r>
              <a:rPr lang="el-GR" sz="1050" spc="-15" dirty="0">
                <a:latin typeface="Century Gothic"/>
                <a:cs typeface="Century Gothic"/>
              </a:rPr>
              <a:t>Ο φορέας ΕΚΠΑ-ΧΗΜ θα αναπτύξει μία </a:t>
            </a:r>
            <a:r>
              <a:rPr lang="el-GR" sz="1050" spc="-15" dirty="0" err="1">
                <a:latin typeface="Century Gothic"/>
                <a:cs typeface="Century Gothic"/>
              </a:rPr>
              <a:t>high-throughput</a:t>
            </a:r>
            <a:r>
              <a:rPr lang="el-GR" sz="1050" spc="-15" dirty="0">
                <a:latin typeface="Century Gothic"/>
                <a:cs typeface="Century Gothic"/>
              </a:rPr>
              <a:t> </a:t>
            </a:r>
            <a:r>
              <a:rPr lang="el-GR" sz="1050" spc="-15" dirty="0" err="1">
                <a:latin typeface="Century Gothic"/>
                <a:cs typeface="Century Gothic"/>
              </a:rPr>
              <a:t>φθορισμομετρική</a:t>
            </a:r>
            <a:r>
              <a:rPr lang="el-GR" sz="1050" spc="-15" dirty="0">
                <a:latin typeface="Century Gothic"/>
                <a:cs typeface="Century Gothic"/>
              </a:rPr>
              <a:t> δοκιμασία ελέγχου αναστολέων της παθογόνου συσσωμάτωσης πρωτεϊνών προβληματικής αναδίπλωσης, και θα εξετάσει τα μόρια σε κυτταρικό μοντέλο </a:t>
            </a:r>
            <a:r>
              <a:rPr lang="el-GR" sz="1050" spc="-15" dirty="0" err="1">
                <a:latin typeface="Century Gothic"/>
                <a:cs typeface="Century Gothic"/>
              </a:rPr>
              <a:t>κυτταροτοξικότητας</a:t>
            </a:r>
            <a:r>
              <a:rPr lang="el-GR" sz="1050" spc="-15" dirty="0">
                <a:latin typeface="Century Gothic"/>
                <a:cs typeface="Century Gothic"/>
              </a:rPr>
              <a:t>.</a:t>
            </a:r>
          </a:p>
          <a:p>
            <a:pPr marL="12700" marR="5080" algn="just">
              <a:lnSpc>
                <a:spcPct val="100000"/>
              </a:lnSpc>
            </a:pPr>
            <a:r>
              <a:rPr lang="el-GR" sz="1050" b="1" spc="-15" dirty="0">
                <a:latin typeface="Century Gothic"/>
                <a:cs typeface="Century Gothic"/>
              </a:rPr>
              <a:t>ΠΑΣΤΕΡ. </a:t>
            </a:r>
            <a:r>
              <a:rPr lang="el-GR" sz="1050" spc="-15" dirty="0">
                <a:latin typeface="Century Gothic"/>
                <a:cs typeface="Century Gothic"/>
              </a:rPr>
              <a:t>Θα χαρακτηριστεί περαιτέρω η πλατφόρμα των </a:t>
            </a:r>
            <a:r>
              <a:rPr lang="el-GR" sz="1050" spc="-15" dirty="0" err="1">
                <a:latin typeface="Century Gothic"/>
                <a:cs typeface="Century Gothic"/>
              </a:rPr>
              <a:t>iPSCs</a:t>
            </a:r>
            <a:r>
              <a:rPr lang="el-GR" sz="1050" spc="-15" dirty="0">
                <a:latin typeface="Century Gothic"/>
                <a:cs typeface="Century Gothic"/>
              </a:rPr>
              <a:t>, θα αναπτυχθεί ως κυτταρικό μοντέλο, ώστε φαρμακολογικές δοκιμές να πραγματοποιούνται απευθείας σε </a:t>
            </a:r>
            <a:r>
              <a:rPr lang="el-GR" sz="1050" spc="-15" dirty="0" err="1">
                <a:latin typeface="Century Gothic"/>
                <a:cs typeface="Century Gothic"/>
              </a:rPr>
              <a:t>νευρωνικά</a:t>
            </a:r>
            <a:r>
              <a:rPr lang="el-GR" sz="1050" spc="-15" dirty="0">
                <a:latin typeface="Century Gothic"/>
                <a:cs typeface="Century Gothic"/>
              </a:rPr>
              <a:t> διαφοροποιημένα </a:t>
            </a:r>
            <a:r>
              <a:rPr lang="el-GR" sz="1050" spc="-15" dirty="0" err="1">
                <a:latin typeface="Century Gothic"/>
                <a:cs typeface="Century Gothic"/>
              </a:rPr>
              <a:t>iPSCs</a:t>
            </a:r>
            <a:r>
              <a:rPr lang="el-GR" sz="1050" spc="-15" dirty="0">
                <a:latin typeface="Century Gothic"/>
                <a:cs typeface="Century Gothic"/>
              </a:rPr>
              <a:t> από ασθενείς με PD και θα αναπτυχθούν νέα πρωτόκολλα για τη διαφοροποίηση </a:t>
            </a:r>
            <a:r>
              <a:rPr lang="el-GR" sz="1050" spc="-15" dirty="0" err="1">
                <a:latin typeface="Century Gothic"/>
                <a:cs typeface="Century Gothic"/>
              </a:rPr>
              <a:t>iPSCs</a:t>
            </a:r>
            <a:r>
              <a:rPr lang="el-GR" sz="1050" spc="-15" dirty="0">
                <a:latin typeface="Century Gothic"/>
                <a:cs typeface="Century Gothic"/>
              </a:rPr>
              <a:t> και σε άλλα κύτταρα που εμπλέκονται στη νόσο.</a:t>
            </a:r>
            <a:endParaRPr sz="1050" dirty="0">
              <a:latin typeface="Century Gothic"/>
              <a:cs typeface="Century Gothic"/>
            </a:endParaRPr>
          </a:p>
        </p:txBody>
      </p:sp>
      <p:sp>
        <p:nvSpPr>
          <p:cNvPr id="12" name="object 13"/>
          <p:cNvSpPr txBox="1"/>
          <p:nvPr/>
        </p:nvSpPr>
        <p:spPr>
          <a:xfrm>
            <a:off x="2209800" y="609600"/>
            <a:ext cx="6780784" cy="395621"/>
          </a:xfrm>
          <a:prstGeom prst="rect">
            <a:avLst/>
          </a:prstGeom>
        </p:spPr>
        <p:txBody>
          <a:bodyPr vert="horz" wrap="square" lIns="0" tIns="13335" rIns="0" bIns="0" rtlCol="0">
            <a:spAutoFit/>
          </a:bodyPr>
          <a:lstStyle/>
          <a:p>
            <a:pPr marL="12700">
              <a:lnSpc>
                <a:spcPct val="100000"/>
              </a:lnSpc>
              <a:spcBef>
                <a:spcPts val="105"/>
              </a:spcBef>
            </a:pPr>
            <a:r>
              <a:rPr lang="el-GR" sz="1200" spc="70" dirty="0">
                <a:solidFill>
                  <a:srgbClr val="1F487C"/>
                </a:solidFill>
                <a:latin typeface="Century Gothic"/>
                <a:cs typeface="Century Gothic"/>
              </a:rPr>
              <a:t>Συστηματική ανάπτυξη και εμπορική αξιοποίηση καινοτόμων αναστολέων</a:t>
            </a:r>
            <a:r>
              <a:rPr lang="en-US" sz="1200" spc="70" dirty="0">
                <a:solidFill>
                  <a:srgbClr val="1F487C"/>
                </a:solidFill>
                <a:latin typeface="Century Gothic"/>
                <a:cs typeface="Century Gothic"/>
              </a:rPr>
              <a:t> </a:t>
            </a:r>
            <a:endParaRPr lang="el-GR" sz="1200" spc="70" dirty="0">
              <a:solidFill>
                <a:srgbClr val="1F487C"/>
              </a:solidFill>
              <a:latin typeface="Century Gothic"/>
              <a:cs typeface="Century Gothic"/>
            </a:endParaRPr>
          </a:p>
          <a:p>
            <a:pPr marL="12700">
              <a:lnSpc>
                <a:spcPct val="100000"/>
              </a:lnSpc>
              <a:spcBef>
                <a:spcPts val="105"/>
              </a:spcBef>
            </a:pPr>
            <a:r>
              <a:rPr lang="el-GR" sz="1200" spc="70" dirty="0">
                <a:solidFill>
                  <a:srgbClr val="1F487C"/>
                </a:solidFill>
                <a:latin typeface="Century Gothic"/>
                <a:cs typeface="Century Gothic"/>
              </a:rPr>
              <a:t>της συσσωμάτωσης της </a:t>
            </a:r>
            <a:r>
              <a:rPr lang="el-GR" sz="1200" spc="70" dirty="0" err="1">
                <a:solidFill>
                  <a:srgbClr val="1F487C"/>
                </a:solidFill>
                <a:latin typeface="Century Gothic"/>
                <a:cs typeface="Century Gothic"/>
              </a:rPr>
              <a:t>πρωτεΐνης</a:t>
            </a:r>
            <a:r>
              <a:rPr lang="el-GR" sz="1200" spc="70" dirty="0">
                <a:solidFill>
                  <a:srgbClr val="1F487C"/>
                </a:solidFill>
                <a:latin typeface="Century Gothic"/>
                <a:cs typeface="Century Gothic"/>
              </a:rPr>
              <a:t> </a:t>
            </a:r>
            <a:r>
              <a:rPr lang="el-GR" sz="1200" spc="70" dirty="0" err="1">
                <a:solidFill>
                  <a:srgbClr val="1F487C"/>
                </a:solidFill>
                <a:latin typeface="Century Gothic"/>
                <a:cs typeface="Century Gothic"/>
              </a:rPr>
              <a:t>α-συνουκλεΐνης</a:t>
            </a:r>
            <a:endParaRPr lang="el-GR" sz="1200" spc="70" dirty="0">
              <a:solidFill>
                <a:srgbClr val="1F487C"/>
              </a:solidFill>
              <a:latin typeface="Century Gothic"/>
              <a:cs typeface="Century Gothic"/>
            </a:endParaRPr>
          </a:p>
        </p:txBody>
      </p:sp>
      <p:pic>
        <p:nvPicPr>
          <p:cNvPr id="6" name="Picture 19">
            <a:extLst>
              <a:ext uri="{FF2B5EF4-FFF2-40B4-BE49-F238E27FC236}">
                <a16:creationId xmlns:a16="http://schemas.microsoft.com/office/drawing/2014/main" id="{0AC3FCBB-41E5-9787-094F-09BA14CF9D43}"/>
              </a:ext>
            </a:extLst>
          </p:cNvPr>
          <p:cNvPicPr/>
          <p:nvPr/>
        </p:nvPicPr>
        <p:blipFill rotWithShape="1">
          <a:blip r:embed="rId2" cstate="print">
            <a:extLst>
              <a:ext uri="{28A0092B-C50C-407E-A947-70E740481C1C}">
                <a14:useLocalDpi xmlns:a14="http://schemas.microsoft.com/office/drawing/2010/main" val="0"/>
              </a:ext>
            </a:extLst>
          </a:blip>
          <a:srcRect l="8778" t="32905" r="4980" b="23484"/>
          <a:stretch/>
        </p:blipFill>
        <p:spPr>
          <a:xfrm>
            <a:off x="729271" y="713442"/>
            <a:ext cx="1175729" cy="660253"/>
          </a:xfrm>
          <a:prstGeom prst="rect">
            <a:avLst/>
          </a:prstGeom>
        </p:spPr>
      </p:pic>
    </p:spTree>
    <p:extLst>
      <p:ext uri="{BB962C8B-B14F-4D97-AF65-F5344CB8AC3E}">
        <p14:creationId xmlns:p14="http://schemas.microsoft.com/office/powerpoint/2010/main" val="286719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012" y="1414460"/>
            <a:ext cx="8612759" cy="4508927"/>
          </a:xfrm>
          <a:prstGeom prst="rect">
            <a:avLst/>
          </a:prstGeom>
        </p:spPr>
        <p:txBody>
          <a:bodyPr vert="horz" wrap="square" lIns="0" tIns="12700" rIns="0" bIns="0" rtlCol="0">
            <a:spAutoFit/>
          </a:bodyPr>
          <a:lstStyle/>
          <a:p>
            <a:pPr marL="12700" marR="5080" algn="r">
              <a:lnSpc>
                <a:spcPct val="100000"/>
              </a:lnSpc>
              <a:spcBef>
                <a:spcPts val="100"/>
              </a:spcBef>
            </a:pPr>
            <a:r>
              <a:rPr lang="en-US" sz="1200" b="1" spc="-10" dirty="0">
                <a:latin typeface="Century Gothic"/>
                <a:cs typeface="Century Gothic"/>
              </a:rPr>
              <a:t>Brief description of the project</a:t>
            </a:r>
          </a:p>
          <a:p>
            <a:pPr marL="12700" marR="5080" algn="r">
              <a:lnSpc>
                <a:spcPct val="100000"/>
              </a:lnSpc>
              <a:spcBef>
                <a:spcPts val="100"/>
              </a:spcBef>
            </a:pPr>
            <a:endParaRPr lang="en-US" sz="1200" b="1" spc="-10" dirty="0">
              <a:latin typeface="Century Gothic"/>
              <a:cs typeface="Century Gothic"/>
            </a:endParaRPr>
          </a:p>
          <a:p>
            <a:pPr marL="12700" marR="5080" algn="just">
              <a:lnSpc>
                <a:spcPct val="100000"/>
              </a:lnSpc>
              <a:spcBef>
                <a:spcPts val="100"/>
              </a:spcBef>
            </a:pPr>
            <a:r>
              <a:rPr lang="en-US" sz="1200" b="1" spc="-10" dirty="0">
                <a:latin typeface="Century Gothic"/>
                <a:cs typeface="Century Gothic"/>
              </a:rPr>
              <a:t>Parkinson's disease (PD) </a:t>
            </a:r>
            <a:r>
              <a:rPr lang="en-US" sz="1200" spc="-10" dirty="0">
                <a:latin typeface="Century Gothic"/>
                <a:cs typeface="Century Gothic"/>
              </a:rPr>
              <a:t>is the second most frequent neurodegenerative disease after Alzheimer's</a:t>
            </a:r>
            <a:r>
              <a:rPr lang="el-GR" sz="1200" spc="-10" dirty="0">
                <a:latin typeface="Century Gothic"/>
                <a:cs typeface="Century Gothic"/>
              </a:rPr>
              <a:t> </a:t>
            </a:r>
            <a:r>
              <a:rPr lang="en-US" sz="1200" spc="-10" dirty="0">
                <a:latin typeface="Century Gothic"/>
                <a:cs typeface="Century Gothic"/>
              </a:rPr>
              <a:t>disease. PD is caused by the degeneration of dopaminergic neurons of the substantia </a:t>
            </a:r>
            <a:r>
              <a:rPr lang="en-US" sz="1200" spc="-10" dirty="0" err="1">
                <a:latin typeface="Century Gothic"/>
                <a:cs typeface="Century Gothic"/>
              </a:rPr>
              <a:t>nigra</a:t>
            </a:r>
            <a:r>
              <a:rPr lang="en-US" sz="1200" spc="-10" dirty="0">
                <a:latin typeface="Century Gothic"/>
                <a:cs typeface="Century Gothic"/>
              </a:rPr>
              <a:t> and their nerve</a:t>
            </a:r>
            <a:r>
              <a:rPr lang="el-GR" sz="1200" spc="-10" dirty="0">
                <a:latin typeface="Century Gothic"/>
                <a:cs typeface="Century Gothic"/>
              </a:rPr>
              <a:t> </a:t>
            </a:r>
            <a:r>
              <a:rPr lang="en-US" sz="1200" spc="-10" dirty="0">
                <a:latin typeface="Century Gothic"/>
                <a:cs typeface="Century Gothic"/>
              </a:rPr>
              <a:t>endings. It causes </a:t>
            </a:r>
            <a:r>
              <a:rPr lang="en-US" sz="1200" b="1" spc="-10" dirty="0">
                <a:latin typeface="Century Gothic"/>
                <a:cs typeface="Century Gothic"/>
              </a:rPr>
              <a:t>kinetic dysfunctions</a:t>
            </a:r>
            <a:r>
              <a:rPr lang="en-US" sz="1200" spc="-10" dirty="0">
                <a:latin typeface="Century Gothic"/>
                <a:cs typeface="Century Gothic"/>
              </a:rPr>
              <a:t>, such as limb tremors, but also non-motor symptoms. Approved</a:t>
            </a:r>
            <a:r>
              <a:rPr lang="el-GR" sz="1200" spc="-10" dirty="0">
                <a:latin typeface="Century Gothic"/>
                <a:cs typeface="Century Gothic"/>
              </a:rPr>
              <a:t> </a:t>
            </a:r>
            <a:r>
              <a:rPr lang="en-US" sz="1200" spc="-10" dirty="0">
                <a:latin typeface="Century Gothic"/>
                <a:cs typeface="Century Gothic"/>
              </a:rPr>
              <a:t>treatments against PD are symptomatic and only partially relieve the kinetic issues. </a:t>
            </a:r>
            <a:r>
              <a:rPr lang="en-US" sz="1200" b="1" spc="-10" dirty="0">
                <a:latin typeface="Century Gothic"/>
                <a:cs typeface="Century Gothic"/>
              </a:rPr>
              <a:t>To date, there is no</a:t>
            </a:r>
            <a:r>
              <a:rPr lang="el-GR" sz="1200" b="1" spc="-10" dirty="0">
                <a:latin typeface="Century Gothic"/>
                <a:cs typeface="Century Gothic"/>
              </a:rPr>
              <a:t> </a:t>
            </a:r>
            <a:r>
              <a:rPr lang="en-US" sz="1200" b="1" spc="-10" dirty="0">
                <a:latin typeface="Century Gothic"/>
                <a:cs typeface="Century Gothic"/>
              </a:rPr>
              <a:t>medication available </a:t>
            </a:r>
            <a:r>
              <a:rPr lang="en-US" sz="1200" spc="-10" dirty="0">
                <a:latin typeface="Century Gothic"/>
                <a:cs typeface="Century Gothic"/>
              </a:rPr>
              <a:t>that treats or delays the progressive neurodegeneration of the disease. Therefore,</a:t>
            </a:r>
            <a:r>
              <a:rPr lang="el-GR" sz="1200" spc="-10" dirty="0">
                <a:latin typeface="Century Gothic"/>
                <a:cs typeface="Century Gothic"/>
              </a:rPr>
              <a:t> </a:t>
            </a:r>
            <a:r>
              <a:rPr lang="en-US" sz="1200" spc="-10" dirty="0">
                <a:latin typeface="Century Gothic"/>
                <a:cs typeface="Century Gothic"/>
              </a:rPr>
              <a:t>there is a great need for the development of therapies and treatments that will directly target the</a:t>
            </a:r>
          </a:p>
          <a:p>
            <a:pPr marL="12700" marR="5080" algn="just">
              <a:lnSpc>
                <a:spcPct val="100000"/>
              </a:lnSpc>
              <a:spcBef>
                <a:spcPts val="100"/>
              </a:spcBef>
            </a:pPr>
            <a:r>
              <a:rPr lang="en-US" sz="1200" spc="-10" dirty="0">
                <a:latin typeface="Century Gothic"/>
                <a:cs typeface="Century Gothic"/>
              </a:rPr>
              <a:t>pathogenesis of the disease, will actually be neuroprotective and will delay the progression of the disease.</a:t>
            </a:r>
          </a:p>
          <a:p>
            <a:pPr marL="12700" marR="5080" algn="just">
              <a:lnSpc>
                <a:spcPct val="100000"/>
              </a:lnSpc>
              <a:spcBef>
                <a:spcPts val="100"/>
              </a:spcBef>
            </a:pPr>
            <a:r>
              <a:rPr lang="en-US" sz="1200" spc="-10" dirty="0">
                <a:latin typeface="Century Gothic"/>
                <a:cs typeface="Century Gothic"/>
              </a:rPr>
              <a:t>The deposition of protein inclusions in the brain, as a result of </a:t>
            </a:r>
            <a:r>
              <a:rPr lang="en-US" sz="1200" b="1" spc="-10" dirty="0">
                <a:latin typeface="Century Gothic"/>
                <a:cs typeface="Century Gothic"/>
              </a:rPr>
              <a:t>protein </a:t>
            </a:r>
            <a:r>
              <a:rPr lang="en-US" sz="1200" b="1" spc="-10" dirty="0" err="1">
                <a:latin typeface="Century Gothic"/>
                <a:cs typeface="Century Gothic"/>
              </a:rPr>
              <a:t>misfolding</a:t>
            </a:r>
            <a:r>
              <a:rPr lang="en-US" sz="1200" b="1" spc="-10" dirty="0">
                <a:latin typeface="Century Gothic"/>
                <a:cs typeface="Century Gothic"/>
              </a:rPr>
              <a:t> and aggregation </a:t>
            </a:r>
            <a:r>
              <a:rPr lang="en-US" sz="1200" spc="-10" dirty="0">
                <a:latin typeface="Century Gothic"/>
                <a:cs typeface="Century Gothic"/>
              </a:rPr>
              <a:t>is a</a:t>
            </a:r>
            <a:r>
              <a:rPr lang="el-GR" sz="1200" spc="-10" dirty="0">
                <a:latin typeface="Century Gothic"/>
                <a:cs typeface="Century Gothic"/>
              </a:rPr>
              <a:t> </a:t>
            </a:r>
            <a:r>
              <a:rPr lang="en-US" sz="1200" spc="-10" dirty="0">
                <a:latin typeface="Century Gothic"/>
                <a:cs typeface="Century Gothic"/>
              </a:rPr>
              <a:t>common feature of various neurodegenerative diseases, such as Alzheimer's disease. The same</a:t>
            </a:r>
            <a:r>
              <a:rPr lang="el-GR" sz="1200" spc="-10" dirty="0">
                <a:latin typeface="Century Gothic"/>
                <a:cs typeface="Century Gothic"/>
              </a:rPr>
              <a:t> </a:t>
            </a:r>
            <a:r>
              <a:rPr lang="en-US" sz="1200" spc="-10" dirty="0">
                <a:latin typeface="Century Gothic"/>
                <a:cs typeface="Century Gothic"/>
              </a:rPr>
              <a:t>phenomenon is also observed in PD, characterized by the accumulation of aggregated forms of the</a:t>
            </a:r>
            <a:r>
              <a:rPr lang="el-GR" sz="1200" spc="-10" dirty="0">
                <a:latin typeface="Century Gothic"/>
                <a:cs typeface="Century Gothic"/>
              </a:rPr>
              <a:t> </a:t>
            </a:r>
            <a:r>
              <a:rPr lang="en-US" sz="1200" spc="-10" dirty="0">
                <a:latin typeface="Century Gothic"/>
                <a:cs typeface="Century Gothic"/>
              </a:rPr>
              <a:t>presynaptic protein </a:t>
            </a:r>
            <a:r>
              <a:rPr lang="en-US" sz="1200" b="1" spc="-10" dirty="0">
                <a:latin typeface="Century Gothic"/>
                <a:cs typeface="Century Gothic"/>
              </a:rPr>
              <a:t>α-</a:t>
            </a:r>
            <a:r>
              <a:rPr lang="en-US" sz="1200" b="1" spc="-10" dirty="0" err="1">
                <a:latin typeface="Century Gothic"/>
                <a:cs typeface="Century Gothic"/>
              </a:rPr>
              <a:t>synuclein</a:t>
            </a:r>
            <a:r>
              <a:rPr lang="en-US" sz="1200" b="1" spc="-10" dirty="0">
                <a:latin typeface="Century Gothic"/>
                <a:cs typeface="Century Gothic"/>
              </a:rPr>
              <a:t> (α</a:t>
            </a:r>
            <a:r>
              <a:rPr lang="en-US" sz="1200" b="1" spc="-10" dirty="0" err="1">
                <a:latin typeface="Century Gothic"/>
                <a:cs typeface="Century Gothic"/>
              </a:rPr>
              <a:t>Syn</a:t>
            </a:r>
            <a:r>
              <a:rPr lang="en-US" sz="1200" b="1" spc="-10" dirty="0">
                <a:latin typeface="Century Gothic"/>
                <a:cs typeface="Century Gothic"/>
              </a:rPr>
              <a:t>) </a:t>
            </a:r>
            <a:r>
              <a:rPr lang="en-US" sz="1200" spc="-10" dirty="0">
                <a:latin typeface="Century Gothic"/>
                <a:cs typeface="Century Gothic"/>
              </a:rPr>
              <a:t>in the brain. Studies have shown that aggregated forms of α</a:t>
            </a:r>
            <a:r>
              <a:rPr lang="en-US" sz="1200" spc="-10" dirty="0" err="1">
                <a:latin typeface="Century Gothic"/>
                <a:cs typeface="Century Gothic"/>
              </a:rPr>
              <a:t>Syn</a:t>
            </a:r>
            <a:r>
              <a:rPr lang="en-US" sz="1200" spc="-10" dirty="0">
                <a:latin typeface="Century Gothic"/>
                <a:cs typeface="Century Gothic"/>
              </a:rPr>
              <a:t> are</a:t>
            </a:r>
            <a:r>
              <a:rPr lang="el-GR" sz="1200" spc="-10" dirty="0">
                <a:latin typeface="Century Gothic"/>
                <a:cs typeface="Century Gothic"/>
              </a:rPr>
              <a:t> </a:t>
            </a:r>
            <a:r>
              <a:rPr lang="en-US" sz="1200" spc="-10" dirty="0">
                <a:latin typeface="Century Gothic"/>
                <a:cs typeface="Century Gothic"/>
              </a:rPr>
              <a:t>particularly toxic to neuronal cells. These neurotoxic aggregates may be smaller in size (oligomers) or</a:t>
            </a:r>
            <a:r>
              <a:rPr lang="el-GR" sz="1200" spc="-10" dirty="0">
                <a:latin typeface="Century Gothic"/>
                <a:cs typeface="Century Gothic"/>
              </a:rPr>
              <a:t> </a:t>
            </a:r>
            <a:r>
              <a:rPr lang="en-US" sz="1200" spc="-10" dirty="0">
                <a:latin typeface="Century Gothic"/>
                <a:cs typeface="Century Gothic"/>
              </a:rPr>
              <a:t>larger (fibrils). Recent studies have shown that oligomers and small aggregates of α</a:t>
            </a:r>
            <a:r>
              <a:rPr lang="en-US" sz="1200" spc="-10" dirty="0" err="1">
                <a:latin typeface="Century Gothic"/>
                <a:cs typeface="Century Gothic"/>
              </a:rPr>
              <a:t>Syn</a:t>
            </a:r>
            <a:r>
              <a:rPr lang="en-US" sz="1200" spc="-10" dirty="0">
                <a:latin typeface="Century Gothic"/>
                <a:cs typeface="Century Gothic"/>
              </a:rPr>
              <a:t> are the most</a:t>
            </a:r>
            <a:r>
              <a:rPr lang="el-GR" sz="1200" spc="-10" dirty="0">
                <a:latin typeface="Century Gothic"/>
                <a:cs typeface="Century Gothic"/>
              </a:rPr>
              <a:t> </a:t>
            </a:r>
            <a:r>
              <a:rPr lang="en-US" sz="1200" spc="-10" dirty="0">
                <a:latin typeface="Century Gothic"/>
                <a:cs typeface="Century Gothic"/>
              </a:rPr>
              <a:t>neurotoxic protein species and contribute the most to the pathogenicity of the disease. Consequently,</a:t>
            </a:r>
            <a:r>
              <a:rPr lang="el-GR" sz="1200" spc="-10" dirty="0">
                <a:latin typeface="Century Gothic"/>
                <a:cs typeface="Century Gothic"/>
              </a:rPr>
              <a:t> </a:t>
            </a:r>
            <a:r>
              <a:rPr lang="en-US" sz="1200" spc="-10" dirty="0">
                <a:latin typeface="Century Gothic"/>
                <a:cs typeface="Century Gothic"/>
              </a:rPr>
              <a:t>inhibiting the formation of α</a:t>
            </a:r>
            <a:r>
              <a:rPr lang="en-US" sz="1200" spc="-10" dirty="0" err="1">
                <a:latin typeface="Century Gothic"/>
                <a:cs typeface="Century Gothic"/>
              </a:rPr>
              <a:t>Syn</a:t>
            </a:r>
            <a:r>
              <a:rPr lang="en-US" sz="1200" spc="-10" dirty="0">
                <a:latin typeface="Century Gothic"/>
                <a:cs typeface="Century Gothic"/>
              </a:rPr>
              <a:t> neurotoxic oligomers/aggregates would restrict the disease progression in</a:t>
            </a:r>
            <a:r>
              <a:rPr lang="el-GR" sz="1200" spc="-10" dirty="0">
                <a:latin typeface="Century Gothic"/>
                <a:cs typeface="Century Gothic"/>
              </a:rPr>
              <a:t> </a:t>
            </a:r>
            <a:r>
              <a:rPr lang="en-US" sz="1200" spc="-10" dirty="0">
                <a:latin typeface="Century Gothic"/>
                <a:cs typeface="Century Gothic"/>
              </a:rPr>
              <a:t>the early stages, where the pathology is relatively localized and therefore more susceptible to therapeutic</a:t>
            </a:r>
            <a:r>
              <a:rPr lang="el-GR" sz="1200" spc="-10" dirty="0">
                <a:latin typeface="Century Gothic"/>
                <a:cs typeface="Century Gothic"/>
              </a:rPr>
              <a:t> </a:t>
            </a:r>
            <a:r>
              <a:rPr lang="en-US" sz="1200" spc="-10" dirty="0">
                <a:latin typeface="Century Gothic"/>
                <a:cs typeface="Century Gothic"/>
              </a:rPr>
              <a:t>regimens.</a:t>
            </a:r>
          </a:p>
          <a:p>
            <a:pPr marL="12700" marR="5080" algn="just">
              <a:lnSpc>
                <a:spcPct val="100000"/>
              </a:lnSpc>
              <a:spcBef>
                <a:spcPts val="100"/>
              </a:spcBef>
            </a:pPr>
            <a:r>
              <a:rPr lang="en-US" sz="1200" spc="-10" dirty="0">
                <a:latin typeface="Century Gothic"/>
                <a:cs typeface="Century Gothic"/>
              </a:rPr>
              <a:t>In the framework of the </a:t>
            </a:r>
            <a:r>
              <a:rPr lang="en-US" sz="1200" b="1" spc="-10" dirty="0" err="1">
                <a:latin typeface="Century Gothic"/>
                <a:cs typeface="Century Gothic"/>
              </a:rPr>
              <a:t>AlphaSyn</a:t>
            </a:r>
            <a:r>
              <a:rPr lang="en-US" sz="1200" spc="-10" dirty="0">
                <a:latin typeface="Century Gothic"/>
                <a:cs typeface="Century Gothic"/>
              </a:rPr>
              <a:t> project, we will develop new and effective small molecule </a:t>
            </a:r>
            <a:r>
              <a:rPr lang="en-US" sz="1200" spc="-10" dirty="0" err="1">
                <a:latin typeface="Century Gothic"/>
                <a:cs typeface="Century Gothic"/>
              </a:rPr>
              <a:t>aSyn</a:t>
            </a:r>
            <a:r>
              <a:rPr lang="el-GR" sz="1200" spc="-10" dirty="0">
                <a:latin typeface="Century Gothic"/>
                <a:cs typeface="Century Gothic"/>
              </a:rPr>
              <a:t> </a:t>
            </a:r>
            <a:r>
              <a:rPr lang="en-US" sz="1200" spc="-10" dirty="0">
                <a:latin typeface="Century Gothic"/>
                <a:cs typeface="Century Gothic"/>
              </a:rPr>
              <a:t>aggregation inhibitors. These will result from </a:t>
            </a:r>
            <a:r>
              <a:rPr lang="en-US" sz="1200" b="1" spc="-10" dirty="0">
                <a:latin typeface="Century Gothic"/>
                <a:cs typeface="Century Gothic"/>
              </a:rPr>
              <a:t>screening (1)</a:t>
            </a:r>
            <a:r>
              <a:rPr lang="en-US" sz="1200" spc="-10" dirty="0">
                <a:latin typeface="Century Gothic"/>
                <a:cs typeface="Century Gothic"/>
              </a:rPr>
              <a:t> combinatorial libraries of </a:t>
            </a:r>
            <a:r>
              <a:rPr lang="en-US" sz="1200" b="1" spc="-10" dirty="0">
                <a:latin typeface="Century Gothic"/>
                <a:cs typeface="Century Gothic"/>
              </a:rPr>
              <a:t>cyclic oligopeptides</a:t>
            </a:r>
            <a:r>
              <a:rPr lang="el-GR" sz="1200" b="1" spc="-10" dirty="0">
                <a:latin typeface="Century Gothic"/>
                <a:cs typeface="Century Gothic"/>
              </a:rPr>
              <a:t> </a:t>
            </a:r>
            <a:r>
              <a:rPr lang="en-US" sz="1200" spc="-10" dirty="0">
                <a:latin typeface="Century Gothic"/>
                <a:cs typeface="Century Gothic"/>
              </a:rPr>
              <a:t>comprising hundreds of millions of different molecules, and </a:t>
            </a:r>
            <a:r>
              <a:rPr lang="en-US" sz="1200" b="1" spc="-10" dirty="0">
                <a:latin typeface="Century Gothic"/>
                <a:cs typeface="Century Gothic"/>
              </a:rPr>
              <a:t>(2) natural product </a:t>
            </a:r>
            <a:r>
              <a:rPr lang="en-US" sz="1200" spc="-10" dirty="0">
                <a:latin typeface="Century Gothic"/>
                <a:cs typeface="Century Gothic"/>
              </a:rPr>
              <a:t>libraries from Greek marine</a:t>
            </a:r>
            <a:r>
              <a:rPr lang="el-GR" sz="1200" spc="-10" dirty="0">
                <a:latin typeface="Century Gothic"/>
                <a:cs typeface="Century Gothic"/>
              </a:rPr>
              <a:t> </a:t>
            </a:r>
            <a:r>
              <a:rPr lang="en-US" sz="1200" spc="-10" dirty="0">
                <a:latin typeface="Century Gothic"/>
                <a:cs typeface="Century Gothic"/>
              </a:rPr>
              <a:t>organisms. The most effective inhibitors of αSyn aggregation and neurotoxicity will be preclinically</a:t>
            </a:r>
            <a:r>
              <a:rPr lang="el-GR" sz="1200" spc="-10" dirty="0">
                <a:latin typeface="Century Gothic"/>
                <a:cs typeface="Century Gothic"/>
              </a:rPr>
              <a:t> </a:t>
            </a:r>
            <a:r>
              <a:rPr lang="en-US" sz="1200" spc="-10" dirty="0">
                <a:latin typeface="Century Gothic"/>
                <a:cs typeface="Century Gothic"/>
              </a:rPr>
              <a:t>developed with the ultimate goal of developing and exploiting commercially (1) a neuroprotective nutritional</a:t>
            </a:r>
            <a:r>
              <a:rPr lang="el-GR" sz="1200" spc="-10" dirty="0">
                <a:latin typeface="Century Gothic"/>
                <a:cs typeface="Century Gothic"/>
              </a:rPr>
              <a:t> </a:t>
            </a:r>
            <a:r>
              <a:rPr lang="en-US" sz="1200" spc="-10" dirty="0">
                <a:latin typeface="Century Gothic"/>
                <a:cs typeface="Century Gothic"/>
              </a:rPr>
              <a:t>supplement that promotes the kinetic and cognitive function of elderly people, as well as (2) lead</a:t>
            </a:r>
            <a:r>
              <a:rPr lang="el-GR" sz="1200" spc="-10" dirty="0">
                <a:latin typeface="Century Gothic"/>
                <a:cs typeface="Century Gothic"/>
              </a:rPr>
              <a:t> </a:t>
            </a:r>
            <a:r>
              <a:rPr lang="en-US" sz="1200" spc="-10" dirty="0">
                <a:latin typeface="Century Gothic"/>
                <a:cs typeface="Century Gothic"/>
              </a:rPr>
              <a:t>compounds with potentially therapeutic properties against PD.</a:t>
            </a:r>
            <a:endParaRPr sz="1200" dirty="0">
              <a:latin typeface="Century Gothic"/>
              <a:cs typeface="Century Gothic"/>
            </a:endParaRPr>
          </a:p>
        </p:txBody>
      </p:sp>
      <p:sp>
        <p:nvSpPr>
          <p:cNvPr id="6" name="object 6"/>
          <p:cNvSpPr/>
          <p:nvPr/>
        </p:nvSpPr>
        <p:spPr>
          <a:xfrm>
            <a:off x="292124" y="5989028"/>
            <a:ext cx="763778" cy="764032"/>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5181600" y="5985962"/>
            <a:ext cx="3805741" cy="788316"/>
            <a:chOff x="5026152" y="5992367"/>
            <a:chExt cx="3950335" cy="783590"/>
          </a:xfrm>
        </p:grpSpPr>
        <p:sp>
          <p:nvSpPr>
            <p:cNvPr id="8" name="object 8"/>
            <p:cNvSpPr/>
            <p:nvPr/>
          </p:nvSpPr>
          <p:spPr>
            <a:xfrm>
              <a:off x="5129784" y="6035039"/>
              <a:ext cx="637032" cy="5760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733288" y="6626350"/>
              <a:ext cx="2426208" cy="14630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125968" y="6108191"/>
              <a:ext cx="765048" cy="42976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440424" y="6147815"/>
              <a:ext cx="1011935" cy="35356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sp>
        <p:nvSpPr>
          <p:cNvPr id="13" name="object 13"/>
          <p:cNvSpPr txBox="1"/>
          <p:nvPr/>
        </p:nvSpPr>
        <p:spPr>
          <a:xfrm>
            <a:off x="2261100" y="617557"/>
            <a:ext cx="5939155" cy="395621"/>
          </a:xfrm>
          <a:prstGeom prst="rect">
            <a:avLst/>
          </a:prstGeom>
        </p:spPr>
        <p:txBody>
          <a:bodyPr vert="horz" wrap="square" lIns="0" tIns="13335" rIns="0" bIns="0" rtlCol="0">
            <a:spAutoFit/>
          </a:bodyPr>
          <a:lstStyle/>
          <a:p>
            <a:pPr marL="12700">
              <a:lnSpc>
                <a:spcPct val="100000"/>
              </a:lnSpc>
              <a:spcBef>
                <a:spcPts val="105"/>
              </a:spcBef>
            </a:pPr>
            <a:r>
              <a:rPr lang="en-US" sz="1200" spc="70" dirty="0">
                <a:solidFill>
                  <a:srgbClr val="1F487C"/>
                </a:solidFill>
                <a:latin typeface="Century Gothic"/>
                <a:cs typeface="Century Gothic"/>
              </a:rPr>
              <a:t>Systematic development and commercial exploitation of novel </a:t>
            </a:r>
            <a:endParaRPr lang="el-GR" sz="1200" spc="70" dirty="0">
              <a:solidFill>
                <a:srgbClr val="1F487C"/>
              </a:solidFill>
              <a:latin typeface="Century Gothic"/>
              <a:cs typeface="Century Gothic"/>
            </a:endParaRPr>
          </a:p>
          <a:p>
            <a:pPr marL="12700">
              <a:lnSpc>
                <a:spcPct val="100000"/>
              </a:lnSpc>
              <a:spcBef>
                <a:spcPts val="105"/>
              </a:spcBef>
            </a:pPr>
            <a:r>
              <a:rPr lang="en-US" sz="1200" spc="70" dirty="0">
                <a:solidFill>
                  <a:srgbClr val="1F487C"/>
                </a:solidFill>
                <a:latin typeface="Century Gothic"/>
                <a:cs typeface="Century Gothic"/>
              </a:rPr>
              <a:t>aggregation inhibitors of the protein α-synuclein</a:t>
            </a:r>
          </a:p>
        </p:txBody>
      </p:sp>
      <p:pic>
        <p:nvPicPr>
          <p:cNvPr id="14" name="Picture 19">
            <a:extLst>
              <a:ext uri="{FF2B5EF4-FFF2-40B4-BE49-F238E27FC236}">
                <a16:creationId xmlns:a16="http://schemas.microsoft.com/office/drawing/2014/main" id="{DE88F09A-AE01-D2E2-4EF6-0E0FE08B612F}"/>
              </a:ext>
            </a:extLst>
          </p:cNvPr>
          <p:cNvPicPr/>
          <p:nvPr/>
        </p:nvPicPr>
        <p:blipFill rotWithShape="1">
          <a:blip r:embed="rId7" cstate="print">
            <a:extLst>
              <a:ext uri="{28A0092B-C50C-407E-A947-70E740481C1C}">
                <a14:useLocalDpi xmlns:a14="http://schemas.microsoft.com/office/drawing/2010/main" val="0"/>
              </a:ext>
            </a:extLst>
          </a:blip>
          <a:srcRect l="8778" t="32905" r="4980" b="23484"/>
          <a:stretch/>
        </p:blipFill>
        <p:spPr>
          <a:xfrm>
            <a:off x="729271" y="713442"/>
            <a:ext cx="1175729" cy="660253"/>
          </a:xfrm>
          <a:prstGeom prst="rect">
            <a:avLst/>
          </a:prstGeom>
        </p:spPr>
      </p:pic>
    </p:spTree>
    <p:extLst>
      <p:ext uri="{BB962C8B-B14F-4D97-AF65-F5344CB8AC3E}">
        <p14:creationId xmlns:p14="http://schemas.microsoft.com/office/powerpoint/2010/main" val="38412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012" y="1414460"/>
            <a:ext cx="8612759" cy="2700739"/>
          </a:xfrm>
          <a:prstGeom prst="rect">
            <a:avLst/>
          </a:prstGeom>
        </p:spPr>
        <p:txBody>
          <a:bodyPr vert="horz" wrap="square" lIns="0" tIns="12700" rIns="0" bIns="0" rtlCol="0">
            <a:spAutoFit/>
          </a:bodyPr>
          <a:lstStyle/>
          <a:p>
            <a:pPr marL="12700" marR="5080" algn="r">
              <a:lnSpc>
                <a:spcPct val="100000"/>
              </a:lnSpc>
              <a:spcBef>
                <a:spcPts val="100"/>
              </a:spcBef>
            </a:pPr>
            <a:r>
              <a:rPr lang="en-US" sz="1200" b="1" spc="-10" dirty="0">
                <a:latin typeface="Century Gothic"/>
                <a:cs typeface="Century Gothic"/>
              </a:rPr>
              <a:t>Research aims of the project</a:t>
            </a:r>
          </a:p>
          <a:p>
            <a:pPr marL="12700" marR="5080" algn="r">
              <a:lnSpc>
                <a:spcPct val="100000"/>
              </a:lnSpc>
              <a:spcBef>
                <a:spcPts val="100"/>
              </a:spcBef>
            </a:pPr>
            <a:endParaRPr lang="en-US" sz="1200" b="1" spc="-10" dirty="0">
              <a:latin typeface="Century Gothic"/>
              <a:cs typeface="Century Gothic"/>
            </a:endParaRPr>
          </a:p>
          <a:p>
            <a:pPr marL="12700" marR="5080" algn="just">
              <a:lnSpc>
                <a:spcPct val="100000"/>
              </a:lnSpc>
              <a:spcBef>
                <a:spcPts val="100"/>
              </a:spcBef>
            </a:pPr>
            <a:r>
              <a:rPr lang="en-US" sz="1200" spc="-10" dirty="0">
                <a:latin typeface="Century Gothic"/>
                <a:cs typeface="Century Gothic"/>
              </a:rPr>
              <a:t>The specific research aims of the </a:t>
            </a:r>
            <a:r>
              <a:rPr lang="en-US" sz="1200" spc="-10" dirty="0" err="1">
                <a:latin typeface="Century Gothic"/>
                <a:cs typeface="Century Gothic"/>
              </a:rPr>
              <a:t>AlphaSyn</a:t>
            </a:r>
            <a:r>
              <a:rPr lang="en-US" sz="1200" spc="-10" dirty="0">
                <a:latin typeface="Century Gothic"/>
                <a:cs typeface="Century Gothic"/>
              </a:rPr>
              <a:t> project are:</a:t>
            </a:r>
          </a:p>
          <a:p>
            <a:pPr marL="12700" marR="5080" algn="just">
              <a:lnSpc>
                <a:spcPct val="100000"/>
              </a:lnSpc>
              <a:spcBef>
                <a:spcPts val="100"/>
              </a:spcBef>
            </a:pPr>
            <a:r>
              <a:rPr lang="en-US" sz="1200" b="1" spc="-10" dirty="0">
                <a:latin typeface="Century Gothic"/>
                <a:cs typeface="Century Gothic"/>
              </a:rPr>
              <a:t>Specific aim 1</a:t>
            </a:r>
            <a:r>
              <a:rPr lang="en-US" sz="1200" spc="-10" dirty="0">
                <a:latin typeface="Century Gothic"/>
                <a:cs typeface="Century Gothic"/>
              </a:rPr>
              <a:t>│ Biosynthesis of combinatorial libraries of cyclic oligopeptides and their functional screening for the discovery of inhibitors of α</a:t>
            </a:r>
            <a:r>
              <a:rPr lang="en-US" sz="1200" spc="-10" dirty="0" err="1">
                <a:latin typeface="Century Gothic"/>
                <a:cs typeface="Century Gothic"/>
              </a:rPr>
              <a:t>Syn</a:t>
            </a:r>
            <a:r>
              <a:rPr lang="en-US" sz="1200" spc="-10" dirty="0">
                <a:latin typeface="Century Gothic"/>
                <a:cs typeface="Century Gothic"/>
              </a:rPr>
              <a:t> aggregation.</a:t>
            </a:r>
          </a:p>
          <a:p>
            <a:pPr marL="12700" marR="5080" algn="just">
              <a:lnSpc>
                <a:spcPct val="100000"/>
              </a:lnSpc>
              <a:spcBef>
                <a:spcPts val="100"/>
              </a:spcBef>
            </a:pPr>
            <a:r>
              <a:rPr lang="en-US" sz="1200" b="1" spc="-10" dirty="0">
                <a:latin typeface="Century Gothic"/>
                <a:cs typeface="Century Gothic"/>
              </a:rPr>
              <a:t>Specific aim 2</a:t>
            </a:r>
            <a:r>
              <a:rPr lang="en-US" sz="1200" spc="-10" dirty="0">
                <a:latin typeface="Century Gothic"/>
                <a:cs typeface="Century Gothic"/>
              </a:rPr>
              <a:t>│ Construction of a library of extracts and isolated natural products derived from marine organisms and detection of the bioactive molecules that inhibit the aggregation of αSyn.</a:t>
            </a:r>
          </a:p>
          <a:p>
            <a:pPr marL="12700" marR="5080" algn="just">
              <a:lnSpc>
                <a:spcPct val="100000"/>
              </a:lnSpc>
              <a:spcBef>
                <a:spcPts val="100"/>
              </a:spcBef>
            </a:pPr>
            <a:r>
              <a:rPr lang="en-US" sz="1200" b="1" spc="-10" dirty="0">
                <a:latin typeface="Century Gothic"/>
                <a:cs typeface="Century Gothic"/>
              </a:rPr>
              <a:t>Specific aim 3</a:t>
            </a:r>
            <a:r>
              <a:rPr lang="en-US" sz="1200" spc="-10" dirty="0">
                <a:latin typeface="Century Gothic"/>
                <a:cs typeface="Century Gothic"/>
              </a:rPr>
              <a:t>│ In vitro evaluation of the selected compounds for their ability to inhibit the formation of neurotoxic aggregates of α</a:t>
            </a:r>
            <a:r>
              <a:rPr lang="en-US" sz="1200" spc="-10" dirty="0" err="1">
                <a:latin typeface="Century Gothic"/>
                <a:cs typeface="Century Gothic"/>
              </a:rPr>
              <a:t>Syn</a:t>
            </a:r>
            <a:r>
              <a:rPr lang="en-US" sz="1200" spc="-10" dirty="0">
                <a:latin typeface="Century Gothic"/>
                <a:cs typeface="Century Gothic"/>
              </a:rPr>
              <a:t> in neuronal cells cultures.</a:t>
            </a:r>
          </a:p>
          <a:p>
            <a:pPr marL="12700" marR="5080" algn="just">
              <a:lnSpc>
                <a:spcPct val="100000"/>
              </a:lnSpc>
              <a:spcBef>
                <a:spcPts val="100"/>
              </a:spcBef>
            </a:pPr>
            <a:r>
              <a:rPr lang="en-US" sz="1200" b="1" spc="-10" dirty="0">
                <a:latin typeface="Century Gothic"/>
                <a:cs typeface="Century Gothic"/>
              </a:rPr>
              <a:t>Specific aim 4</a:t>
            </a:r>
            <a:r>
              <a:rPr lang="en-US" sz="1200" spc="-10" dirty="0">
                <a:latin typeface="Century Gothic"/>
                <a:cs typeface="Century Gothic"/>
              </a:rPr>
              <a:t>│Pharmacokinetic and toxicological evaluation of the selected α</a:t>
            </a:r>
            <a:r>
              <a:rPr lang="en-US" sz="1200" spc="-10" dirty="0" err="1">
                <a:latin typeface="Century Gothic"/>
                <a:cs typeface="Century Gothic"/>
              </a:rPr>
              <a:t>Syn</a:t>
            </a:r>
            <a:r>
              <a:rPr lang="en-US" sz="1200" spc="-10" dirty="0">
                <a:latin typeface="Century Gothic"/>
                <a:cs typeface="Century Gothic"/>
              </a:rPr>
              <a:t> aggregation inhibitors.</a:t>
            </a:r>
          </a:p>
          <a:p>
            <a:pPr marL="12700" marR="5080" algn="just">
              <a:lnSpc>
                <a:spcPct val="100000"/>
              </a:lnSpc>
              <a:spcBef>
                <a:spcPts val="100"/>
              </a:spcBef>
            </a:pPr>
            <a:r>
              <a:rPr lang="en-US" sz="1200" b="1" spc="-10" dirty="0">
                <a:latin typeface="Century Gothic"/>
                <a:cs typeface="Century Gothic"/>
              </a:rPr>
              <a:t>Specific aim 5</a:t>
            </a:r>
            <a:r>
              <a:rPr lang="en-US" sz="1200" spc="-10" dirty="0">
                <a:latin typeface="Century Gothic"/>
                <a:cs typeface="Century Gothic"/>
              </a:rPr>
              <a:t>│ In vivo evaluation of the ability of the selected molecules to inhibit the generation and dispersion of α</a:t>
            </a:r>
            <a:r>
              <a:rPr lang="en-US" sz="1200" spc="-10" dirty="0" err="1">
                <a:latin typeface="Century Gothic"/>
                <a:cs typeface="Century Gothic"/>
              </a:rPr>
              <a:t>Syn</a:t>
            </a:r>
            <a:r>
              <a:rPr lang="en-US" sz="1200" spc="-10" dirty="0">
                <a:latin typeface="Century Gothic"/>
                <a:cs typeface="Century Gothic"/>
              </a:rPr>
              <a:t> neurotoxic aggregates in a mouse model.</a:t>
            </a:r>
          </a:p>
          <a:p>
            <a:pPr marL="12700" marR="5080" algn="just">
              <a:lnSpc>
                <a:spcPct val="100000"/>
              </a:lnSpc>
              <a:spcBef>
                <a:spcPts val="100"/>
              </a:spcBef>
            </a:pPr>
            <a:r>
              <a:rPr lang="en-US" sz="1200" b="1" spc="-10" dirty="0">
                <a:latin typeface="Century Gothic"/>
                <a:cs typeface="Century Gothic"/>
              </a:rPr>
              <a:t>Specific aim 6</a:t>
            </a:r>
            <a:r>
              <a:rPr lang="en-US" sz="1200" spc="-10" dirty="0">
                <a:latin typeface="Century Gothic"/>
                <a:cs typeface="Century Gothic"/>
              </a:rPr>
              <a:t>│ Preparation for the development of a nutritional supplement that promotes kinetic and mental function of older people as well as lead compounds with potential therapeutic properties against</a:t>
            </a:r>
            <a:r>
              <a:rPr lang="el-GR" sz="1200" spc="-10" dirty="0">
                <a:latin typeface="Century Gothic"/>
                <a:cs typeface="Century Gothic"/>
              </a:rPr>
              <a:t> </a:t>
            </a:r>
            <a:r>
              <a:rPr lang="en-US" sz="1200" spc="-10" dirty="0">
                <a:latin typeface="Century Gothic"/>
                <a:cs typeface="Century Gothic"/>
              </a:rPr>
              <a:t>PD.</a:t>
            </a:r>
            <a:endParaRPr sz="1200" dirty="0">
              <a:latin typeface="Century Gothic"/>
              <a:cs typeface="Century Gothic"/>
            </a:endParaRPr>
          </a:p>
        </p:txBody>
      </p:sp>
      <p:sp>
        <p:nvSpPr>
          <p:cNvPr id="6" name="object 6"/>
          <p:cNvSpPr/>
          <p:nvPr/>
        </p:nvSpPr>
        <p:spPr>
          <a:xfrm>
            <a:off x="292124" y="5989028"/>
            <a:ext cx="763778" cy="764032"/>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5181600" y="5985962"/>
            <a:ext cx="3805741" cy="788316"/>
            <a:chOff x="5026152" y="5992367"/>
            <a:chExt cx="3950335" cy="783590"/>
          </a:xfrm>
        </p:grpSpPr>
        <p:sp>
          <p:nvSpPr>
            <p:cNvPr id="8" name="object 8"/>
            <p:cNvSpPr/>
            <p:nvPr/>
          </p:nvSpPr>
          <p:spPr>
            <a:xfrm>
              <a:off x="5129784" y="6035039"/>
              <a:ext cx="637032" cy="5760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733288" y="6626350"/>
              <a:ext cx="2426208" cy="14630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125968" y="6108191"/>
              <a:ext cx="765048" cy="42976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440424" y="6147815"/>
              <a:ext cx="1011935" cy="35356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29200" y="5995415"/>
              <a:ext cx="3944620" cy="777240"/>
            </a:xfrm>
            <a:custGeom>
              <a:avLst/>
              <a:gdLst/>
              <a:ahLst/>
              <a:cxnLst/>
              <a:rect l="l" t="t" r="r" b="b"/>
              <a:pathLst>
                <a:path w="3944620" h="777240">
                  <a:moveTo>
                    <a:pt x="0" y="777240"/>
                  </a:moveTo>
                  <a:lnTo>
                    <a:pt x="3944111" y="777240"/>
                  </a:lnTo>
                  <a:lnTo>
                    <a:pt x="3944111" y="0"/>
                  </a:lnTo>
                  <a:lnTo>
                    <a:pt x="0" y="0"/>
                  </a:lnTo>
                  <a:lnTo>
                    <a:pt x="0" y="777240"/>
                  </a:lnTo>
                  <a:close/>
                </a:path>
              </a:pathLst>
            </a:custGeom>
            <a:ln w="6096">
              <a:solidFill>
                <a:srgbClr val="BEBEBE"/>
              </a:solidFill>
            </a:ln>
          </p:spPr>
          <p:txBody>
            <a:bodyPr wrap="square" lIns="0" tIns="0" rIns="0" bIns="0" rtlCol="0"/>
            <a:lstStyle/>
            <a:p>
              <a:endParaRPr/>
            </a:p>
          </p:txBody>
        </p:sp>
      </p:grpSp>
      <p:sp>
        <p:nvSpPr>
          <p:cNvPr id="13" name="object 13"/>
          <p:cNvSpPr txBox="1"/>
          <p:nvPr/>
        </p:nvSpPr>
        <p:spPr>
          <a:xfrm>
            <a:off x="2261100" y="617557"/>
            <a:ext cx="5939155" cy="382797"/>
          </a:xfrm>
          <a:prstGeom prst="rect">
            <a:avLst/>
          </a:prstGeom>
        </p:spPr>
        <p:txBody>
          <a:bodyPr vert="horz" wrap="square" lIns="0" tIns="13335" rIns="0" bIns="0" rtlCol="0">
            <a:spAutoFit/>
          </a:bodyPr>
          <a:lstStyle/>
          <a:p>
            <a:pPr marL="12700">
              <a:lnSpc>
                <a:spcPct val="100000"/>
              </a:lnSpc>
              <a:spcBef>
                <a:spcPts val="105"/>
              </a:spcBef>
            </a:pPr>
            <a:r>
              <a:rPr lang="en-US" sz="1200" spc="70" dirty="0">
                <a:solidFill>
                  <a:srgbClr val="1F487C"/>
                </a:solidFill>
                <a:latin typeface="Century Gothic"/>
                <a:cs typeface="Century Gothic"/>
              </a:rPr>
              <a:t>Systematic development and commercial exploitation of novel aggregation inhibitors of the protein α-</a:t>
            </a:r>
            <a:r>
              <a:rPr lang="en-US" sz="1200" spc="70" dirty="0" err="1">
                <a:solidFill>
                  <a:srgbClr val="1F487C"/>
                </a:solidFill>
                <a:latin typeface="Century Gothic"/>
                <a:cs typeface="Century Gothic"/>
              </a:rPr>
              <a:t>synuclein</a:t>
            </a:r>
            <a:endParaRPr lang="en-US" sz="1200" spc="70" dirty="0">
              <a:solidFill>
                <a:srgbClr val="1F487C"/>
              </a:solidFill>
              <a:latin typeface="Century Gothic"/>
              <a:cs typeface="Century Gothic"/>
            </a:endParaRPr>
          </a:p>
        </p:txBody>
      </p:sp>
      <p:pic>
        <p:nvPicPr>
          <p:cNvPr id="16" name="Picture 19">
            <a:extLst>
              <a:ext uri="{FF2B5EF4-FFF2-40B4-BE49-F238E27FC236}">
                <a16:creationId xmlns:a16="http://schemas.microsoft.com/office/drawing/2014/main" id="{E5AE34D2-CBC1-9B62-DCFA-B85C4F36FAF3}"/>
              </a:ext>
            </a:extLst>
          </p:cNvPr>
          <p:cNvPicPr/>
          <p:nvPr/>
        </p:nvPicPr>
        <p:blipFill rotWithShape="1">
          <a:blip r:embed="rId7" cstate="print">
            <a:extLst>
              <a:ext uri="{28A0092B-C50C-407E-A947-70E740481C1C}">
                <a14:useLocalDpi xmlns:a14="http://schemas.microsoft.com/office/drawing/2010/main" val="0"/>
              </a:ext>
            </a:extLst>
          </a:blip>
          <a:srcRect l="8778" t="32905" r="4980" b="23484"/>
          <a:stretch/>
        </p:blipFill>
        <p:spPr>
          <a:xfrm>
            <a:off x="729271" y="713442"/>
            <a:ext cx="1175729" cy="660253"/>
          </a:xfrm>
          <a:prstGeom prst="rect">
            <a:avLst/>
          </a:prstGeom>
        </p:spPr>
      </p:pic>
    </p:spTree>
    <p:extLst>
      <p:ext uri="{BB962C8B-B14F-4D97-AF65-F5344CB8AC3E}">
        <p14:creationId xmlns:p14="http://schemas.microsoft.com/office/powerpoint/2010/main" val="4218448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2266</Words>
  <Application>Microsoft Office PowerPoint</Application>
  <PresentationFormat>On-screen Show (4:3)</PresentationFormat>
  <Paragraphs>106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Georgios Skretas</cp:lastModifiedBy>
  <cp:revision>26</cp:revision>
  <cp:lastPrinted>2023-02-19T11:04:54Z</cp:lastPrinted>
  <dcterms:created xsi:type="dcterms:W3CDTF">2023-01-16T15:22:49Z</dcterms:created>
  <dcterms:modified xsi:type="dcterms:W3CDTF">2023-10-23T09:11:07Z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2020-02-19T00:00:00Z</vt:filetime>
  </property>
  <property fmtid="{D5CDD505-2E9C-101B-9397-08002B2CF9AE}" pid="3" name="Creator">
    <vt:lpwstr>Microsoft® PowerPoint® 2013</vt:lpwstr>
  </property>
  <property fmtid="{D5CDD505-2E9C-101B-9397-08002B2CF9AE}" pid="4" name="LastSaved">
    <vt:filetime>2023-01-16T00:00:00Z</vt:filetime>
  </property>
</Properties>
</file>